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theme/themeOverride5.xml" ContentType="application/vnd.openxmlformats-officedocument.themeOverride+xml"/>
  <Override PartName="/ppt/notesSlides/notesSlide11.xml" ContentType="application/vnd.openxmlformats-officedocument.presentationml.notesSlide+xml"/>
  <Override PartName="/ppt/charts/chart1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charts/chart1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26"/>
  </p:notesMasterIdLst>
  <p:handoutMasterIdLst>
    <p:handoutMasterId r:id="rId27"/>
  </p:handoutMasterIdLst>
  <p:sldIdLst>
    <p:sldId id="4976" r:id="rId3"/>
    <p:sldId id="4977" r:id="rId4"/>
    <p:sldId id="4978" r:id="rId5"/>
    <p:sldId id="4979" r:id="rId6"/>
    <p:sldId id="4980" r:id="rId7"/>
    <p:sldId id="4981" r:id="rId8"/>
    <p:sldId id="4982" r:id="rId9"/>
    <p:sldId id="4983" r:id="rId10"/>
    <p:sldId id="4984" r:id="rId11"/>
    <p:sldId id="4985" r:id="rId12"/>
    <p:sldId id="4986" r:id="rId13"/>
    <p:sldId id="4987" r:id="rId14"/>
    <p:sldId id="4988" r:id="rId15"/>
    <p:sldId id="4989" r:id="rId16"/>
    <p:sldId id="4990" r:id="rId17"/>
    <p:sldId id="4991" r:id="rId18"/>
    <p:sldId id="4992" r:id="rId19"/>
    <p:sldId id="4993" r:id="rId20"/>
    <p:sldId id="4994" r:id="rId21"/>
    <p:sldId id="4995" r:id="rId22"/>
    <p:sldId id="4996" r:id="rId23"/>
    <p:sldId id="4997" r:id="rId24"/>
    <p:sldId id="4998" r:id="rId25"/>
  </p:sldIdLst>
  <p:sldSz cx="12192000" cy="6858000"/>
  <p:notesSz cx="6858000" cy="9686925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5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te Franck-Sætervoll" initials="BF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ED6"/>
    <a:srgbClr val="17698F"/>
    <a:srgbClr val="BDD7E7"/>
    <a:srgbClr val="CE6208"/>
    <a:srgbClr val="EEEEEE"/>
    <a:srgbClr val="E2E2E2"/>
    <a:srgbClr val="D94701"/>
    <a:srgbClr val="FFFFFF"/>
    <a:srgbClr val="F2F2F2"/>
    <a:srgbClr val="FEE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ddels stil 2 - aks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emastil 1 - aks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083E6E3-FA7D-4D7B-A595-EF9225AFEA82}" styleName="Lys stil 1 - aks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ddels stil 2 - aks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1" autoAdjust="0"/>
    <p:restoredTop sz="93095" autoAdjust="0"/>
  </p:normalViewPr>
  <p:slideViewPr>
    <p:cSldViewPr>
      <p:cViewPr varScale="1">
        <p:scale>
          <a:sx n="61" d="100"/>
          <a:sy n="61" d="100"/>
        </p:scale>
        <p:origin x="797" y="36"/>
      </p:cViewPr>
      <p:guideLst>
        <p:guide orient="horz" pos="3888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-2128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3051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5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3058606023799"/>
          <c:y val="0.157107772618863"/>
          <c:w val="0.66621028337781996"/>
          <c:h val="0.810835336605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25000"/>
                <a:lumOff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6 eller flere</c:v>
                </c:pt>
                <c:pt idx="1">
                  <c:v>3-5</c:v>
                </c:pt>
                <c:pt idx="2">
                  <c:v>1-2</c:v>
                </c:pt>
                <c:pt idx="3">
                  <c:v>Ingen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0.27</c:v>
                </c:pt>
                <c:pt idx="1">
                  <c:v>0.28999999999999998</c:v>
                </c:pt>
                <c:pt idx="2">
                  <c:v>0.34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67-4AEC-AC5C-C1B1B89866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6 eller flere</c:v>
                </c:pt>
                <c:pt idx="1">
                  <c:v>3-5</c:v>
                </c:pt>
                <c:pt idx="2">
                  <c:v>1-2</c:v>
                </c:pt>
                <c:pt idx="3">
                  <c:v>Ingen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0.301328502415459</c:v>
                </c:pt>
                <c:pt idx="1">
                  <c:v>0.28321256038647302</c:v>
                </c:pt>
                <c:pt idx="2">
                  <c:v>0.29951690821256099</c:v>
                </c:pt>
                <c:pt idx="3">
                  <c:v>0.115942028985507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67-4AEC-AC5C-C1B1B89866E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6 eller flere</c:v>
                </c:pt>
                <c:pt idx="1">
                  <c:v>3-5</c:v>
                </c:pt>
                <c:pt idx="2">
                  <c:v>1-2</c:v>
                </c:pt>
                <c:pt idx="3">
                  <c:v>Ingen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0.28999999999999998</c:v>
                </c:pt>
                <c:pt idx="1">
                  <c:v>0.23</c:v>
                </c:pt>
                <c:pt idx="2">
                  <c:v>0.27</c:v>
                </c:pt>
                <c:pt idx="3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67-4AEC-AC5C-C1B1B89866E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6 eller flere</c:v>
                </c:pt>
                <c:pt idx="1">
                  <c:v>3-5</c:v>
                </c:pt>
                <c:pt idx="2">
                  <c:v>1-2</c:v>
                </c:pt>
                <c:pt idx="3">
                  <c:v>Ingen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0.28000000000000003</c:v>
                </c:pt>
                <c:pt idx="1">
                  <c:v>0.23</c:v>
                </c:pt>
                <c:pt idx="2">
                  <c:v>0.28000000000000003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67-4AEC-AC5C-C1B1B89866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15970224"/>
        <c:axId val="1816074608"/>
      </c:barChart>
      <c:catAx>
        <c:axId val="18159702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nb-NO"/>
          </a:p>
        </c:txPr>
        <c:crossAx val="1816074608"/>
        <c:crosses val="autoZero"/>
        <c:auto val="1"/>
        <c:lblAlgn val="ctr"/>
        <c:lblOffset val="100"/>
        <c:noMultiLvlLbl val="0"/>
      </c:catAx>
      <c:valAx>
        <c:axId val="181607460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181597022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>
          <a:lumMod val="50000"/>
          <a:lumOff val="50000"/>
        </a:schemeClr>
      </a:solidFill>
    </a:ln>
    <a:effectLst>
      <a:outerShdw blurRad="50800" dist="38100" dir="2700000" algn="tl" rotWithShape="0">
        <a:srgbClr val="000000">
          <a:alpha val="43000"/>
        </a:srgbClr>
      </a:outerShdw>
    </a:effectLst>
  </c:spPr>
  <c:txPr>
    <a:bodyPr/>
    <a:lstStyle/>
    <a:p>
      <a:pPr>
        <a:defRPr sz="1000"/>
      </a:pPr>
      <a:endParaRPr lang="nb-NO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830783974516398"/>
          <c:y val="0.168191014769877"/>
          <c:w val="0.59682152496594698"/>
          <c:h val="0.796535126769950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Mange/Noen flere papirbøker</c:v>
                </c:pt>
                <c:pt idx="1">
                  <c:v>Omtrent like mange papirbøker</c:v>
                </c:pt>
                <c:pt idx="2">
                  <c:v>Noen færre papirbøker</c:v>
                </c:pt>
                <c:pt idx="3">
                  <c:v>Mange færre papirbøker</c:v>
                </c:pt>
                <c:pt idx="4">
                  <c:v>Lånte ikke papirbøker på biblioteket tidligere/Vet ikke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0.04</c:v>
                </c:pt>
                <c:pt idx="1">
                  <c:v>0.49</c:v>
                </c:pt>
                <c:pt idx="2">
                  <c:v>0.17</c:v>
                </c:pt>
                <c:pt idx="3">
                  <c:v>0.16</c:v>
                </c:pt>
                <c:pt idx="4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BF-4C5A-A2AF-6599F2E008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Mange/Noen flere papirbøker</c:v>
                </c:pt>
                <c:pt idx="1">
                  <c:v>Omtrent like mange papirbøker</c:v>
                </c:pt>
                <c:pt idx="2">
                  <c:v>Noen færre papirbøker</c:v>
                </c:pt>
                <c:pt idx="3">
                  <c:v>Mange færre papirbøker</c:v>
                </c:pt>
                <c:pt idx="4">
                  <c:v>Lånte ikke papirbøker på biblioteket tidligere/Vet ikke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0.05</c:v>
                </c:pt>
                <c:pt idx="1">
                  <c:v>0.49</c:v>
                </c:pt>
                <c:pt idx="2">
                  <c:v>0.17</c:v>
                </c:pt>
                <c:pt idx="3">
                  <c:v>0.16</c:v>
                </c:pt>
                <c:pt idx="4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BF-4C5A-A2AF-6599F2E0087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Mange/Noen flere papirbøker</c:v>
                </c:pt>
                <c:pt idx="1">
                  <c:v>Omtrent like mange papirbøker</c:v>
                </c:pt>
                <c:pt idx="2">
                  <c:v>Noen færre papirbøker</c:v>
                </c:pt>
                <c:pt idx="3">
                  <c:v>Mange færre papirbøker</c:v>
                </c:pt>
                <c:pt idx="4">
                  <c:v>Lånte ikke papirbøker på biblioteket tidligere/Vet ikke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0.03</c:v>
                </c:pt>
                <c:pt idx="1">
                  <c:v>0.53</c:v>
                </c:pt>
                <c:pt idx="2">
                  <c:v>0.16</c:v>
                </c:pt>
                <c:pt idx="3">
                  <c:v>0.14000000000000001</c:v>
                </c:pt>
                <c:pt idx="4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BF-4C5A-A2AF-6599F2E008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17774496"/>
        <c:axId val="1817777824"/>
      </c:barChart>
      <c:catAx>
        <c:axId val="181777449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817777824"/>
        <c:crosses val="autoZero"/>
        <c:auto val="1"/>
        <c:lblAlgn val="ctr"/>
        <c:lblOffset val="100"/>
        <c:noMultiLvlLbl val="0"/>
      </c:catAx>
      <c:valAx>
        <c:axId val="181777782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81777449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>
          <a:lumMod val="50000"/>
          <a:lumOff val="50000"/>
        </a:schemeClr>
      </a:solidFill>
    </a:ln>
    <a:effectLst>
      <a:outerShdw blurRad="50800" dist="38100" dir="2700000" algn="tl" rotWithShape="0">
        <a:srgbClr val="000000">
          <a:alpha val="43000"/>
        </a:srgbClr>
      </a:outerShdw>
    </a:effectLst>
  </c:spPr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905423206945299E-2"/>
          <c:y val="0.26751631858256197"/>
          <c:w val="0.971791532966925"/>
          <c:h val="0.509110479353131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Svært sannsynlig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Låne e-bok fremfor papirbok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04-4198-A960-4B60B3A2EF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Ganske sannsynlig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Låne e-bok fremfor papirbok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04-4198-A960-4B60B3A2EFC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Ganske usannsynlig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Låne e-bok fremfor papirbok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04-4198-A960-4B60B3A2EFC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Svært usannsynlig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Låne e-bok fremfor papirbok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04-4198-A960-4B60B3A2EFC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17700448"/>
        <c:axId val="1817787616"/>
      </c:barChart>
      <c:catAx>
        <c:axId val="1817700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17787616"/>
        <c:crosses val="autoZero"/>
        <c:auto val="1"/>
        <c:lblAlgn val="ctr"/>
        <c:lblOffset val="100"/>
        <c:noMultiLvlLbl val="0"/>
      </c:catAx>
      <c:valAx>
        <c:axId val="181778761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8177004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78001487229710198"/>
          <c:y val="6.04004425687861E-2"/>
          <c:w val="0.21510576789320299"/>
          <c:h val="0.191508021178773"/>
        </c:manualLayout>
      </c:layout>
      <c:overlay val="0"/>
    </c:legend>
    <c:plotVisOnly val="1"/>
    <c:dispBlanksAs val="gap"/>
    <c:showDLblsOverMax val="0"/>
  </c:chart>
  <c:spPr>
    <a:ln>
      <a:solidFill>
        <a:schemeClr val="tx1">
          <a:lumMod val="50000"/>
          <a:lumOff val="50000"/>
        </a:schemeClr>
      </a:solidFill>
    </a:ln>
    <a:effectLst>
      <a:outerShdw blurRad="50800" dist="38100" dir="2700000" algn="tl" rotWithShape="0">
        <a:srgbClr val="000000">
          <a:alpha val="43000"/>
        </a:srgbClr>
      </a:outerShdw>
    </a:effectLst>
  </c:spPr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875085725646195E-4"/>
          <c:y val="0.30858861952933703"/>
          <c:w val="0.971791532966925"/>
          <c:h val="0.494614373136622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Svært sannsynlig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Låne flere e-bøker enn før</c:v>
                </c:pt>
                <c:pt idx="1">
                  <c:v>Låne færre papirbøker enn før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0.56000000000000005</c:v>
                </c:pt>
                <c:pt idx="1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9F-4EBC-9168-DAA3D0E7B1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Ganske sannsynlig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Låne flere e-bøker enn før</c:v>
                </c:pt>
                <c:pt idx="1">
                  <c:v>Låne færre papirbøker enn før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0.36</c:v>
                </c:pt>
                <c:pt idx="1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9F-4EBC-9168-DAA3D0E7B1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Ganske usannsynlig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Låne flere e-bøker enn før</c:v>
                </c:pt>
                <c:pt idx="1">
                  <c:v>Låne færre papirbøker enn før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0.06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9F-4EBC-9168-DAA3D0E7B12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Svært usannsynlig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Låne flere e-bøker enn før</c:v>
                </c:pt>
                <c:pt idx="1">
                  <c:v>Låne færre papirbøker enn før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0.02</c:v>
                </c:pt>
                <c:pt idx="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9F-4EBC-9168-DAA3D0E7B1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06575600"/>
        <c:axId val="-2006573088"/>
      </c:barChart>
      <c:catAx>
        <c:axId val="-2006575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06573088"/>
        <c:crosses val="autoZero"/>
        <c:auto val="1"/>
        <c:lblAlgn val="ctr"/>
        <c:lblOffset val="100"/>
        <c:noMultiLvlLbl val="0"/>
      </c:catAx>
      <c:valAx>
        <c:axId val="-200657308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-20065756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78001487229710198"/>
          <c:y val="7.73125664880462E-2"/>
          <c:w val="0.21510576789320299"/>
          <c:h val="0.191508021178773"/>
        </c:manualLayout>
      </c:layout>
      <c:overlay val="0"/>
    </c:legend>
    <c:plotVisOnly val="1"/>
    <c:dispBlanksAs val="gap"/>
    <c:showDLblsOverMax val="0"/>
  </c:chart>
  <c:spPr>
    <a:ln>
      <a:solidFill>
        <a:schemeClr val="tx1">
          <a:lumMod val="50000"/>
          <a:lumOff val="50000"/>
        </a:schemeClr>
      </a:solidFill>
    </a:ln>
    <a:effectLst>
      <a:outerShdw blurRad="50800" dist="38100" dir="2700000" algn="tl" rotWithShape="0">
        <a:srgbClr val="000000">
          <a:alpha val="43000"/>
        </a:srgbClr>
      </a:outerShdw>
    </a:effectLst>
  </c:spPr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460359324062101E-2"/>
          <c:y val="0.18507501367188001"/>
          <c:w val="0.95907928135187703"/>
          <c:h val="0.52370734516214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Låne papirutgaven på biblioteket</c:v>
                </c:pt>
                <c:pt idx="1">
                  <c:v>Stå på venteliste til e-boka blir ledig</c:v>
                </c:pt>
                <c:pt idx="2">
                  <c:v>Kjøpe denne e-boka i en nettbokhandel</c:v>
                </c:pt>
                <c:pt idx="3">
                  <c:v>Lånt en annen e-bok</c:v>
                </c:pt>
                <c:pt idx="4">
                  <c:v>Kjøpe denne papirboken i en bokhandel</c:v>
                </c:pt>
                <c:pt idx="5">
                  <c:v>Vet ikke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0.45</c:v>
                </c:pt>
                <c:pt idx="1">
                  <c:v>0.28000000000000003</c:v>
                </c:pt>
                <c:pt idx="2">
                  <c:v>7.0000000000000007E-2</c:v>
                </c:pt>
                <c:pt idx="3">
                  <c:v>0.08</c:v>
                </c:pt>
                <c:pt idx="4">
                  <c:v>7.0000000000000007E-2</c:v>
                </c:pt>
                <c:pt idx="5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39-46A8-9050-FB32CE3F62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axId val="1817850448"/>
        <c:axId val="1817858000"/>
      </c:barChart>
      <c:catAx>
        <c:axId val="18178504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 b="0">
                <a:solidFill>
                  <a:schemeClr val="tx1"/>
                </a:solidFill>
                <a:latin typeface="Calibri"/>
                <a:cs typeface="Calibri"/>
              </a:defRPr>
            </a:pPr>
            <a:endParaRPr lang="nb-NO"/>
          </a:p>
        </c:txPr>
        <c:crossAx val="1817858000"/>
        <c:crosses val="autoZero"/>
        <c:auto val="1"/>
        <c:lblAlgn val="ctr"/>
        <c:lblOffset val="100"/>
        <c:noMultiLvlLbl val="0"/>
      </c:catAx>
      <c:valAx>
        <c:axId val="18178580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181785044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>
          <a:lumMod val="50000"/>
          <a:lumOff val="50000"/>
        </a:schemeClr>
      </a:solidFill>
    </a:ln>
    <a:effectLst>
      <a:outerShdw blurRad="50800" dist="38100" dir="2700000" algn="tl" rotWithShape="0">
        <a:srgbClr val="000000">
          <a:alpha val="43000"/>
        </a:srgbClr>
      </a:outerShdw>
    </a:effectLst>
  </c:spPr>
  <c:txPr>
    <a:bodyPr/>
    <a:lstStyle/>
    <a:p>
      <a:pPr>
        <a:defRPr sz="1200" b="1">
          <a:solidFill>
            <a:schemeClr val="bg1"/>
          </a:solidFill>
        </a:defRPr>
      </a:pPr>
      <a:endParaRPr lang="nb-NO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319550395427598"/>
          <c:y val="0.113541374902006"/>
          <c:w val="0.55680449604572402"/>
          <c:h val="0.851184766637823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Søker på en bestemt bok</c:v>
                </c:pt>
                <c:pt idx="1">
                  <c:v>Søker på bestemte forfattere</c:v>
                </c:pt>
                <c:pt idx="2">
                  <c:v>Søker på «sjanger» i bibliotekbasen</c:v>
                </c:pt>
                <c:pt idx="3">
                  <c:v>Vektlegger anbefalinger fra venner og kjente</c:v>
                </c:pt>
                <c:pt idx="4">
                  <c:v>Vektlegger omtale i mediene</c:v>
                </c:pt>
                <c:pt idx="5">
                  <c:v>Søker opp ledige titler</c:v>
                </c:pt>
                <c:pt idx="6">
                  <c:v>Ser etter nyhetér</c:v>
                </c:pt>
                <c:pt idx="7">
                  <c:v>Vektlegger anbefalinger på bibliotekets nettleser/nettsider</c:v>
                </c:pt>
                <c:pt idx="8">
                  <c:v>Annet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0.51</c:v>
                </c:pt>
                <c:pt idx="1">
                  <c:v>0.43</c:v>
                </c:pt>
                <c:pt idx="2">
                  <c:v>0.37</c:v>
                </c:pt>
                <c:pt idx="3">
                  <c:v>0.33</c:v>
                </c:pt>
                <c:pt idx="4">
                  <c:v>0.31</c:v>
                </c:pt>
                <c:pt idx="5">
                  <c:v>0.28000000000000003</c:v>
                </c:pt>
                <c:pt idx="6">
                  <c:v>0.24</c:v>
                </c:pt>
                <c:pt idx="7">
                  <c:v>0.2</c:v>
                </c:pt>
                <c:pt idx="8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42-4546-B373-570FAE4B59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17922720"/>
        <c:axId val="1817925344"/>
      </c:barChart>
      <c:catAx>
        <c:axId val="181792272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/>
                <a:cs typeface="Calibri"/>
              </a:defRPr>
            </a:pPr>
            <a:endParaRPr lang="nb-NO"/>
          </a:p>
        </c:txPr>
        <c:crossAx val="1817925344"/>
        <c:crosses val="autoZero"/>
        <c:auto val="1"/>
        <c:lblAlgn val="ctr"/>
        <c:lblOffset val="100"/>
        <c:noMultiLvlLbl val="0"/>
      </c:catAx>
      <c:valAx>
        <c:axId val="181792534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81792272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>
          <a:lumMod val="50000"/>
          <a:lumOff val="50000"/>
        </a:schemeClr>
      </a:solidFill>
    </a:ln>
    <a:effectLst>
      <a:outerShdw blurRad="50800" dist="38100" dir="2700000" algn="tl" rotWithShape="0">
        <a:srgbClr val="000000">
          <a:alpha val="43000"/>
        </a:srgbClr>
      </a:outerShdw>
    </a:effectLst>
  </c:spPr>
  <c:txPr>
    <a:bodyPr/>
    <a:lstStyle/>
    <a:p>
      <a:pPr>
        <a:defRPr sz="1200"/>
      </a:pPr>
      <a:endParaRPr lang="nb-NO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139373938113701E-2"/>
          <c:y val="0.230684628783732"/>
          <c:w val="0.95526511051000995"/>
          <c:h val="0.5928365892431840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5 Svært sannsynlig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Låne en eller flere e-bøker på biblioteket</c:v>
                </c:pt>
                <c:pt idx="1">
                  <c:v>Kjøpe en norsk e-bok</c:v>
                </c:pt>
                <c:pt idx="2">
                  <c:v>Kjøpe en e-bok på engelsk eller et annet fremmedspråk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0.62</c:v>
                </c:pt>
                <c:pt idx="1">
                  <c:v>0.12</c:v>
                </c:pt>
                <c:pt idx="2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2C-46D2-8FB4-AB0317B447A7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Låne en eller flere e-bøker på biblioteket</c:v>
                </c:pt>
                <c:pt idx="1">
                  <c:v>Kjøpe en norsk e-bok</c:v>
                </c:pt>
                <c:pt idx="2">
                  <c:v>Kjøpe en e-bok på engelsk eller et annet fremmedspråk</c:v>
                </c:pt>
              </c:strCache>
            </c:strRef>
          </c:cat>
          <c:val>
            <c:numRef>
              <c:f>'Ark1'!$C$2:$C$4</c:f>
              <c:numCache>
                <c:formatCode>0%</c:formatCode>
                <c:ptCount val="3"/>
                <c:pt idx="0">
                  <c:v>0.13</c:v>
                </c:pt>
                <c:pt idx="1">
                  <c:v>7.0000000000000007E-2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2C-46D2-8FB4-AB0317B447A7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Låne en eller flere e-bøker på biblioteket</c:v>
                </c:pt>
                <c:pt idx="1">
                  <c:v>Kjøpe en norsk e-bok</c:v>
                </c:pt>
                <c:pt idx="2">
                  <c:v>Kjøpe en e-bok på engelsk eller et annet fremmedspråk</c:v>
                </c:pt>
              </c:strCache>
            </c:strRef>
          </c:cat>
          <c:val>
            <c:numRef>
              <c:f>'Ark1'!$D$2:$D$4</c:f>
              <c:numCache>
                <c:formatCode>0%</c:formatCode>
                <c:ptCount val="3"/>
                <c:pt idx="0">
                  <c:v>0.12</c:v>
                </c:pt>
                <c:pt idx="1">
                  <c:v>0.16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2C-46D2-8FB4-AB0317B447A7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Låne en eller flere e-bøker på biblioteket</c:v>
                </c:pt>
                <c:pt idx="1">
                  <c:v>Kjøpe en norsk e-bok</c:v>
                </c:pt>
                <c:pt idx="2">
                  <c:v>Kjøpe en e-bok på engelsk eller et annet fremmedspråk</c:v>
                </c:pt>
              </c:strCache>
            </c:strRef>
          </c:cat>
          <c:val>
            <c:numRef>
              <c:f>'Ark1'!$E$2:$E$4</c:f>
              <c:numCache>
                <c:formatCode>0%</c:formatCode>
                <c:ptCount val="3"/>
                <c:pt idx="0">
                  <c:v>0.05</c:v>
                </c:pt>
                <c:pt idx="1">
                  <c:v>0.18</c:v>
                </c:pt>
                <c:pt idx="2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2C-46D2-8FB4-AB0317B447A7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1 Svært lite sannsynlig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Låne en eller flere e-bøker på biblioteket</c:v>
                </c:pt>
                <c:pt idx="1">
                  <c:v>Kjøpe en norsk e-bok</c:v>
                </c:pt>
                <c:pt idx="2">
                  <c:v>Kjøpe en e-bok på engelsk eller et annet fremmedspråk</c:v>
                </c:pt>
              </c:strCache>
            </c:strRef>
          </c:cat>
          <c:val>
            <c:numRef>
              <c:f>'Ark1'!$F$2:$F$4</c:f>
              <c:numCache>
                <c:formatCode>0%</c:formatCode>
                <c:ptCount val="3"/>
                <c:pt idx="0">
                  <c:v>7.0000000000000007E-2</c:v>
                </c:pt>
                <c:pt idx="1">
                  <c:v>0.47</c:v>
                </c:pt>
                <c:pt idx="2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2C-46D2-8FB4-AB0317B447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18081760"/>
        <c:axId val="1818085392"/>
      </c:barChart>
      <c:catAx>
        <c:axId val="181808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18085392"/>
        <c:crosses val="autoZero"/>
        <c:auto val="1"/>
        <c:lblAlgn val="ctr"/>
        <c:lblOffset val="100"/>
        <c:noMultiLvlLbl val="0"/>
      </c:catAx>
      <c:valAx>
        <c:axId val="18180853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181808176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479473811956301"/>
          <c:y val="0.92962423879454004"/>
          <c:w val="0.48856300533331098"/>
          <c:h val="4.7192283996828802E-2"/>
        </c:manualLayout>
      </c:layout>
      <c:overlay val="0"/>
      <c:spPr>
        <a:noFill/>
        <a:ln w="3175">
          <a:solidFill>
            <a:schemeClr val="bg1">
              <a:lumMod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475489940645701E-2"/>
          <c:y val="0.14755849715153899"/>
          <c:w val="0.89404336096382597"/>
          <c:h val="0.6954464306899059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5 Svært sannsynlig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7005555914684557E-3"/>
                  <c:y val="-6.683430981992788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8C-437F-B1E0-C4FCA56B46BD}"/>
                </c:ext>
              </c:extLst>
            </c:dLbl>
            <c:dLbl>
              <c:idx val="2"/>
              <c:layout>
                <c:manualLayout>
                  <c:x val="-1.3502777957342278E-3"/>
                  <c:y val="-2.326672606585127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8C-437F-B1E0-C4FCA56B46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Låne en eller flere e-bøker på biblioteket</c:v>
                </c:pt>
                <c:pt idx="1">
                  <c:v>Kjøpe en norsk e-bok</c:v>
                </c:pt>
                <c:pt idx="2">
                  <c:v>Kjøpe en e-bok på engelsk eller et annet fremmedspråk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0.62</c:v>
                </c:pt>
                <c:pt idx="1">
                  <c:v>0.02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BF-44AD-B1F3-9C30AF0D685C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7005555914684558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7613180922764959E-2"/>
                      <c:h val="4.28619116228495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78C-437F-B1E0-C4FCA56B46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Låne en eller flere e-bøker på biblioteket</c:v>
                </c:pt>
                <c:pt idx="1">
                  <c:v>Kjøpe en norsk e-bok</c:v>
                </c:pt>
                <c:pt idx="2">
                  <c:v>Kjøpe en e-bok på engelsk eller et annet fremmedspråk</c:v>
                </c:pt>
              </c:strCache>
            </c:strRef>
          </c:cat>
          <c:val>
            <c:numRef>
              <c:f>'Ark1'!$C$2:$C$4</c:f>
              <c:numCache>
                <c:formatCode>0%</c:formatCode>
                <c:ptCount val="3"/>
                <c:pt idx="0">
                  <c:v>0.13</c:v>
                </c:pt>
                <c:pt idx="1">
                  <c:v>0.03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BF-44AD-B1F3-9C30AF0D685C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Låne en eller flere e-bøker på biblioteket</c:v>
                </c:pt>
                <c:pt idx="1">
                  <c:v>Kjøpe en norsk e-bok</c:v>
                </c:pt>
                <c:pt idx="2">
                  <c:v>Kjøpe en e-bok på engelsk eller et annet fremmedspråk</c:v>
                </c:pt>
              </c:strCache>
            </c:strRef>
          </c:cat>
          <c:val>
            <c:numRef>
              <c:f>'Ark1'!$D$2:$D$4</c:f>
              <c:numCache>
                <c:formatCode>0%</c:formatCode>
                <c:ptCount val="3"/>
                <c:pt idx="0">
                  <c:v>0.12</c:v>
                </c:pt>
                <c:pt idx="1">
                  <c:v>0.1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BF-44AD-B1F3-9C30AF0D685C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Låne en eller flere e-bøker på biblioteket</c:v>
                </c:pt>
                <c:pt idx="1">
                  <c:v>Kjøpe en norsk e-bok</c:v>
                </c:pt>
                <c:pt idx="2">
                  <c:v>Kjøpe en e-bok på engelsk eller et annet fremmedspråk</c:v>
                </c:pt>
              </c:strCache>
            </c:strRef>
          </c:cat>
          <c:val>
            <c:numRef>
              <c:f>'Ark1'!$E$2:$E$4</c:f>
              <c:numCache>
                <c:formatCode>0%</c:formatCode>
                <c:ptCount val="3"/>
                <c:pt idx="0">
                  <c:v>0.05</c:v>
                </c:pt>
                <c:pt idx="1">
                  <c:v>0.16</c:v>
                </c:pt>
                <c:pt idx="2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BF-44AD-B1F3-9C30AF0D685C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1 Svært lite sannsynlig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Låne en eller flere e-bøker på biblioteket</c:v>
                </c:pt>
                <c:pt idx="1">
                  <c:v>Kjøpe en norsk e-bok</c:v>
                </c:pt>
                <c:pt idx="2">
                  <c:v>Kjøpe en e-bok på engelsk eller et annet fremmedspråk</c:v>
                </c:pt>
              </c:strCache>
            </c:strRef>
          </c:cat>
          <c:val>
            <c:numRef>
              <c:f>'Ark1'!$F$2:$F$4</c:f>
              <c:numCache>
                <c:formatCode>0%</c:formatCode>
                <c:ptCount val="3"/>
                <c:pt idx="0">
                  <c:v>7.0000000000000007E-2</c:v>
                </c:pt>
                <c:pt idx="1">
                  <c:v>0.69</c:v>
                </c:pt>
                <c:pt idx="2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BF-44AD-B1F3-9C30AF0D68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18197520"/>
        <c:axId val="1818201152"/>
      </c:barChart>
      <c:catAx>
        <c:axId val="181819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18201152"/>
        <c:crosses val="autoZero"/>
        <c:auto val="1"/>
        <c:lblAlgn val="ctr"/>
        <c:lblOffset val="100"/>
        <c:noMultiLvlLbl val="0"/>
      </c:catAx>
      <c:valAx>
        <c:axId val="18182011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181819752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1382850283105"/>
          <c:y val="0.94261269686207005"/>
          <c:w val="0.52048371223256396"/>
          <c:h val="4.7192283996828802E-2"/>
        </c:manualLayout>
      </c:layout>
      <c:overlay val="0"/>
      <c:spPr>
        <a:noFill/>
        <a:ln w="3175">
          <a:solidFill>
            <a:schemeClr val="bg1">
              <a:lumMod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42323870576551798"/>
          <c:y val="0.118175924068138"/>
          <c:w val="0.57676129423448197"/>
          <c:h val="0.846550217471691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ABF8-4873-B316-A2E4C5240D06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ABF8-4873-B316-A2E4C5240D06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Nye bøker (fra i år/ca ett år gamle)</c:v>
                </c:pt>
                <c:pt idx="1">
                  <c:v>Bøker som er 2 til 5 år gamle</c:v>
                </c:pt>
                <c:pt idx="2">
                  <c:v>Bøker som er 6 til 15 år gamle</c:v>
                </c:pt>
                <c:pt idx="3">
                  <c:v>Eldre bøker (mer en 15 år gamle)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0.59</c:v>
                </c:pt>
                <c:pt idx="1">
                  <c:v>0.64</c:v>
                </c:pt>
                <c:pt idx="2">
                  <c:v>0.13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F8-4873-B316-A2E4C5240D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17577760"/>
        <c:axId val="1817580320"/>
      </c:barChart>
      <c:catAx>
        <c:axId val="181757776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nb-NO"/>
          </a:p>
        </c:txPr>
        <c:crossAx val="1817580320"/>
        <c:crosses val="autoZero"/>
        <c:auto val="1"/>
        <c:lblAlgn val="ctr"/>
        <c:lblOffset val="100"/>
        <c:noMultiLvlLbl val="0"/>
      </c:catAx>
      <c:valAx>
        <c:axId val="181758032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81757776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>
          <a:lumMod val="50000"/>
          <a:lumOff val="50000"/>
        </a:schemeClr>
      </a:solidFill>
    </a:ln>
    <a:effectLst>
      <a:outerShdw blurRad="50800" dist="38100" dir="2700000" algn="tl" rotWithShape="0">
        <a:srgbClr val="000000">
          <a:alpha val="43000"/>
        </a:srgbClr>
      </a:outerShdw>
    </a:effectLst>
  </c:spPr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42323870576551798"/>
          <c:y val="0.118175924068138"/>
          <c:w val="0.52267470938442195"/>
          <c:h val="0.846550217471691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6111-4DA4-B6FE-470B1338B60D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6111-4DA4-B6FE-470B1338B60D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Nye bøker (fra i år/ca ett år gamle)</c:v>
                </c:pt>
                <c:pt idx="1">
                  <c:v>Bøker som er 2 til 5 år gamle</c:v>
                </c:pt>
                <c:pt idx="2">
                  <c:v>Bøker som er 6 til 15 år gamle</c:v>
                </c:pt>
                <c:pt idx="3">
                  <c:v>Eldre bøker (mer en 15 år gamle)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0.43</c:v>
                </c:pt>
                <c:pt idx="1">
                  <c:v>0.54</c:v>
                </c:pt>
                <c:pt idx="2">
                  <c:v>0.28999999999999998</c:v>
                </c:pt>
                <c:pt idx="3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11-4DA4-B6FE-470B1338B6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98288064"/>
        <c:axId val="-2098285504"/>
      </c:barChart>
      <c:catAx>
        <c:axId val="-20982880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nb-NO"/>
          </a:p>
        </c:txPr>
        <c:crossAx val="-2098285504"/>
        <c:crosses val="autoZero"/>
        <c:auto val="1"/>
        <c:lblAlgn val="ctr"/>
        <c:lblOffset val="100"/>
        <c:noMultiLvlLbl val="0"/>
      </c:catAx>
      <c:valAx>
        <c:axId val="-209828550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09828806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>
          <a:lumMod val="50000"/>
          <a:lumOff val="50000"/>
        </a:schemeClr>
      </a:solidFill>
    </a:ln>
    <a:effectLst>
      <a:outerShdw blurRad="50800" dist="38100" dir="2700000" algn="tl" rotWithShape="0">
        <a:srgbClr val="000000">
          <a:alpha val="43000"/>
        </a:srgbClr>
      </a:outerShdw>
    </a:effectLst>
  </c:spPr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42323870576551798"/>
          <c:y val="0.118175924068138"/>
          <c:w val="0.57676129423448197"/>
          <c:h val="0.846550217471691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Romaner/noveller for voksne</c:v>
                </c:pt>
                <c:pt idx="1">
                  <c:v>Lyrikk voksne</c:v>
                </c:pt>
                <c:pt idx="2">
                  <c:v>Krim voksne</c:v>
                </c:pt>
                <c:pt idx="3">
                  <c:v>Fantasy og Science Fiction (Sci-Fi)</c:v>
                </c:pt>
                <c:pt idx="4">
                  <c:v>Barn</c:v>
                </c:pt>
                <c:pt idx="5">
                  <c:v>Ungdom</c:v>
                </c:pt>
                <c:pt idx="6">
                  <c:v>Serielitteratur</c:v>
                </c:pt>
                <c:pt idx="7">
                  <c:v>Fagbøker for allmenmarkedet, voksne</c:v>
                </c:pt>
                <c:pt idx="8">
                  <c:v>Fagbøker for høgskole/universitet og profesjonsmarkedet, voksne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0.78</c:v>
                </c:pt>
                <c:pt idx="1">
                  <c:v>0.17</c:v>
                </c:pt>
                <c:pt idx="2">
                  <c:v>0.67</c:v>
                </c:pt>
                <c:pt idx="3">
                  <c:v>0.33</c:v>
                </c:pt>
                <c:pt idx="4">
                  <c:v>0.1</c:v>
                </c:pt>
                <c:pt idx="5">
                  <c:v>0.18</c:v>
                </c:pt>
                <c:pt idx="6">
                  <c:v>0.22</c:v>
                </c:pt>
                <c:pt idx="7">
                  <c:v>0.3</c:v>
                </c:pt>
                <c:pt idx="8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4C-470E-91CE-DB21001D8C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98651232"/>
        <c:axId val="-2049902160"/>
      </c:barChart>
      <c:catAx>
        <c:axId val="-209865123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-2049902160"/>
        <c:crosses val="autoZero"/>
        <c:auto val="1"/>
        <c:lblAlgn val="ctr"/>
        <c:lblOffset val="100"/>
        <c:noMultiLvlLbl val="0"/>
      </c:catAx>
      <c:valAx>
        <c:axId val="-204990216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09865123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>
          <a:lumMod val="50000"/>
          <a:lumOff val="50000"/>
        </a:schemeClr>
      </a:solidFill>
    </a:ln>
    <a:effectLst>
      <a:outerShdw blurRad="50800" dist="38100" dir="2700000" algn="tl" rotWithShape="0">
        <a:srgbClr val="000000">
          <a:alpha val="43000"/>
        </a:srgbClr>
      </a:outerShdw>
    </a:effectLst>
  </c:spPr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320839467418801"/>
          <c:y val="7.43298607046705E-2"/>
          <c:w val="0.47713326036353099"/>
          <c:h val="0.891159846825304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Mann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0.35</c:v>
                </c:pt>
                <c:pt idx="1">
                  <c:v>0.33</c:v>
                </c:pt>
                <c:pt idx="2">
                  <c:v>0.32</c:v>
                </c:pt>
                <c:pt idx="3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74-4EE3-81DF-29861B84CA2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Kvinne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4"/>
                <c:pt idx="0">
                  <c:v>0.65</c:v>
                </c:pt>
                <c:pt idx="1">
                  <c:v>0.67</c:v>
                </c:pt>
                <c:pt idx="2">
                  <c:v>0.68</c:v>
                </c:pt>
                <c:pt idx="3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74-4EE3-81DF-29861B84CA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15113312"/>
        <c:axId val="1816024800"/>
      </c:barChart>
      <c:catAx>
        <c:axId val="181511331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816024800"/>
        <c:crosses val="autoZero"/>
        <c:auto val="1"/>
        <c:lblAlgn val="ctr"/>
        <c:lblOffset val="100"/>
        <c:noMultiLvlLbl val="0"/>
      </c:catAx>
      <c:valAx>
        <c:axId val="181602480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815113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575447038380002"/>
          <c:y val="9.2587082710111401E-2"/>
          <c:w val="0.24677720804949399"/>
          <c:h val="0.108682125400461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solidFill>
        <a:schemeClr val="tx1">
          <a:lumMod val="50000"/>
          <a:lumOff val="50000"/>
        </a:schemeClr>
      </a:solidFill>
    </a:ln>
    <a:effectLst>
      <a:outerShdw blurRad="50800" dist="38100" dir="2700000" algn="tl" rotWithShape="0">
        <a:srgbClr val="000000">
          <a:alpha val="43000"/>
        </a:srgbClr>
      </a:outerShdw>
    </a:effectLst>
  </c:spPr>
  <c:txPr>
    <a:bodyPr/>
    <a:lstStyle/>
    <a:p>
      <a:pPr>
        <a:defRPr sz="1100"/>
      </a:pPr>
      <a:endParaRPr lang="nb-NO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42323870576551798"/>
          <c:y val="0.118175924068138"/>
          <c:w val="0.57676129423448197"/>
          <c:h val="0.846550217471691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Romaner/noveller for voksne</c:v>
                </c:pt>
                <c:pt idx="1">
                  <c:v>Lyrikk voksne</c:v>
                </c:pt>
                <c:pt idx="2">
                  <c:v>Krim voksne</c:v>
                </c:pt>
                <c:pt idx="3">
                  <c:v>Fantasy og Science Fiction (Sci-Fi)</c:v>
                </c:pt>
                <c:pt idx="4">
                  <c:v>Barn</c:v>
                </c:pt>
                <c:pt idx="5">
                  <c:v>Ungdom</c:v>
                </c:pt>
                <c:pt idx="6">
                  <c:v>Serielitteratur</c:v>
                </c:pt>
                <c:pt idx="7">
                  <c:v>Fagbøker for allmenmarkedet, voksne</c:v>
                </c:pt>
                <c:pt idx="8">
                  <c:v>Fagbøker for høgskole/universitet og profesjonsmarkedet, voksne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0.61</c:v>
                </c:pt>
                <c:pt idx="1">
                  <c:v>0.28000000000000003</c:v>
                </c:pt>
                <c:pt idx="2">
                  <c:v>0.44</c:v>
                </c:pt>
                <c:pt idx="3">
                  <c:v>0.28000000000000003</c:v>
                </c:pt>
                <c:pt idx="4">
                  <c:v>0.43</c:v>
                </c:pt>
                <c:pt idx="5">
                  <c:v>0.28000000000000003</c:v>
                </c:pt>
                <c:pt idx="6">
                  <c:v>0.22</c:v>
                </c:pt>
                <c:pt idx="7">
                  <c:v>0.54</c:v>
                </c:pt>
                <c:pt idx="8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C8-49AA-A0DC-2CE0F0A6EF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968301248"/>
        <c:axId val="-1968986592"/>
      </c:barChart>
      <c:catAx>
        <c:axId val="-19683012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-1968986592"/>
        <c:crosses val="autoZero"/>
        <c:auto val="1"/>
        <c:lblAlgn val="ctr"/>
        <c:lblOffset val="100"/>
        <c:noMultiLvlLbl val="0"/>
      </c:catAx>
      <c:valAx>
        <c:axId val="-196898659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196830124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>
          <a:lumMod val="50000"/>
          <a:lumOff val="50000"/>
        </a:schemeClr>
      </a:solidFill>
    </a:ln>
    <a:effectLst>
      <a:outerShdw blurRad="50800" dist="38100" dir="2700000" algn="tl" rotWithShape="0">
        <a:srgbClr val="000000">
          <a:alpha val="43000"/>
        </a:srgbClr>
      </a:outerShdw>
    </a:effectLst>
  </c:spPr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530927859325901"/>
          <c:y val="3.2057011455849597E-2"/>
          <c:w val="0.38297765024856101"/>
          <c:h val="0.935885977088301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Jeg vil gjerne at mine venner på sosiale medier (Facebook e.l.) skal kunne se hvilke bøker jeg leser</c:v>
                </c:pt>
                <c:pt idx="1">
                  <c:v>Jeg leser kun bøker fordi jeg må (eks. av hensyn til studier, arbeid el)</c:v>
                </c:pt>
                <c:pt idx="2">
                  <c:v>Hadde det vært enklere med bøker tilgjengelig elektronisk, hadde jeg nok lest bøker oftere</c:v>
                </c:pt>
                <c:pt idx="3">
                  <c:v> Jeg leser bøker bare i ferien</c:v>
                </c:pt>
                <c:pt idx="4">
                  <c:v>Jeg er en "bokorm" som elsker å lese bøker, og gjør det så ofte jeg kan</c:v>
                </c:pt>
                <c:pt idx="5">
                  <c:v> Jeg skulle ønske jeg hadde bedre tid til å lese bøker</c:v>
                </c:pt>
                <c:pt idx="6">
                  <c:v>Jeg leser bøker når jeg har lyst og tid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0.05</c:v>
                </c:pt>
                <c:pt idx="1">
                  <c:v>0.04</c:v>
                </c:pt>
                <c:pt idx="2">
                  <c:v>0.45</c:v>
                </c:pt>
                <c:pt idx="3">
                  <c:v>0.12</c:v>
                </c:pt>
                <c:pt idx="4">
                  <c:v>0.64</c:v>
                </c:pt>
                <c:pt idx="5">
                  <c:v>0.66</c:v>
                </c:pt>
                <c:pt idx="6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3A-44A8-9C13-8487B8EA60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4444896"/>
        <c:axId val="-2054533024"/>
      </c:barChart>
      <c:catAx>
        <c:axId val="-20544448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nb-NO"/>
          </a:p>
        </c:txPr>
        <c:crossAx val="-2054533024"/>
        <c:crosses val="autoZero"/>
        <c:auto val="1"/>
        <c:lblAlgn val="ctr"/>
        <c:lblOffset val="100"/>
        <c:noMultiLvlLbl val="0"/>
      </c:catAx>
      <c:valAx>
        <c:axId val="-205453302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-205444489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83324353560399E-2"/>
          <c:y val="6.9860266772282201E-2"/>
          <c:w val="0.94943335129287898"/>
          <c:h val="0.86642788926788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25000"/>
                <a:lumOff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Under 30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 eller eldre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0.08</c:v>
                </c:pt>
                <c:pt idx="1">
                  <c:v>0.18</c:v>
                </c:pt>
                <c:pt idx="2">
                  <c:v>0.24</c:v>
                </c:pt>
                <c:pt idx="3">
                  <c:v>0.23</c:v>
                </c:pt>
                <c:pt idx="4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9B-453C-9A43-BDCCA8C23F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75000"/>
                <a:lumOff val="2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Under 30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 eller eldre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0.08</c:v>
                </c:pt>
                <c:pt idx="1">
                  <c:v>0.16</c:v>
                </c:pt>
                <c:pt idx="2">
                  <c:v>0.22</c:v>
                </c:pt>
                <c:pt idx="3">
                  <c:v>0.23</c:v>
                </c:pt>
                <c:pt idx="4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9B-453C-9A43-BDCCA8C23F6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Under 30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 eller eldre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0.11</c:v>
                </c:pt>
                <c:pt idx="1">
                  <c:v>0.18</c:v>
                </c:pt>
                <c:pt idx="2">
                  <c:v>0.22</c:v>
                </c:pt>
                <c:pt idx="3">
                  <c:v>0.21</c:v>
                </c:pt>
                <c:pt idx="4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9B-453C-9A43-BDCCA8C23F6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Under 30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 eller eldre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0.12</c:v>
                </c:pt>
                <c:pt idx="1">
                  <c:v>0.19</c:v>
                </c:pt>
                <c:pt idx="2">
                  <c:v>0.22</c:v>
                </c:pt>
                <c:pt idx="3">
                  <c:v>0.21</c:v>
                </c:pt>
                <c:pt idx="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9B-453C-9A43-BDCCA8C23F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6723024"/>
        <c:axId val="-2053104640"/>
      </c:barChart>
      <c:catAx>
        <c:axId val="1816723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-2053104640"/>
        <c:crosses val="autoZero"/>
        <c:auto val="1"/>
        <c:lblAlgn val="ctr"/>
        <c:lblOffset val="100"/>
        <c:noMultiLvlLbl val="0"/>
      </c:catAx>
      <c:valAx>
        <c:axId val="-205310464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81672302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tx1">
          <a:lumMod val="50000"/>
          <a:lumOff val="50000"/>
        </a:schemeClr>
      </a:solidFill>
    </a:ln>
    <a:effectLst>
      <a:outerShdw blurRad="50800" dist="38100" dir="2700000" algn="tl" rotWithShape="0">
        <a:srgbClr val="000000">
          <a:alpha val="43000"/>
        </a:srgbClr>
      </a:outerShdw>
    </a:effectLst>
  </c:spPr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648420483625102"/>
          <c:y val="0.168191014769877"/>
          <c:w val="0.52864515987486005"/>
          <c:h val="0.796535126769950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002060">
                  <a:lumMod val="75000"/>
                  <a:lumOff val="2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3065-449B-9016-2510A9D441CD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>
                  <a:lumMod val="75000"/>
                  <a:lumOff val="2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3065-449B-9016-2510A9D441CD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Denne uken</c:v>
                </c:pt>
                <c:pt idx="1">
                  <c:v>Denne måneden</c:v>
                </c:pt>
                <c:pt idx="2">
                  <c:v>Dette året</c:v>
                </c:pt>
                <c:pt idx="3">
                  <c:v>Mer enn 1 år siden</c:v>
                </c:pt>
                <c:pt idx="4">
                  <c:v>Har aldri eller nesten aldri besøkt biblioteket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0.32</c:v>
                </c:pt>
                <c:pt idx="1">
                  <c:v>0.28999999999999998</c:v>
                </c:pt>
                <c:pt idx="2">
                  <c:v>0.28000000000000003</c:v>
                </c:pt>
                <c:pt idx="3">
                  <c:v>0.09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65-449B-9016-2510A9D441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98338160"/>
        <c:axId val="-2098675392"/>
      </c:barChart>
      <c:catAx>
        <c:axId val="-209833816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-2098675392"/>
        <c:crosses val="autoZero"/>
        <c:auto val="1"/>
        <c:lblAlgn val="ctr"/>
        <c:lblOffset val="100"/>
        <c:noMultiLvlLbl val="0"/>
      </c:catAx>
      <c:valAx>
        <c:axId val="-209867539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09833816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>
          <a:lumMod val="50000"/>
          <a:lumOff val="50000"/>
        </a:schemeClr>
      </a:solidFill>
    </a:ln>
    <a:effectLst>
      <a:outerShdw blurRad="50800" dist="38100" dir="2700000" algn="tl" rotWithShape="0">
        <a:srgbClr val="000000">
          <a:alpha val="43000"/>
        </a:srgbClr>
      </a:outerShdw>
    </a:effectLst>
  </c:spPr>
  <c:txPr>
    <a:bodyPr/>
    <a:lstStyle/>
    <a:p>
      <a:pPr>
        <a:defRPr sz="1200"/>
      </a:pPr>
      <a:endParaRPr lang="nb-NO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381186870926599"/>
          <c:y val="0.14583434391483899"/>
          <c:w val="0.52864515987486005"/>
          <c:h val="0.796535126769951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1-2 bøker</c:v>
                </c:pt>
                <c:pt idx="1">
                  <c:v>3-5 bøker</c:v>
                </c:pt>
                <c:pt idx="2">
                  <c:v>6 eller flere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0.36</c:v>
                </c:pt>
                <c:pt idx="1">
                  <c:v>0.28999999999999998</c:v>
                </c:pt>
                <c:pt idx="2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C8-4535-A141-A4540EF7ED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52094400"/>
        <c:axId val="-2052871264"/>
      </c:barChart>
      <c:catAx>
        <c:axId val="-205209440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-2052871264"/>
        <c:crosses val="autoZero"/>
        <c:auto val="1"/>
        <c:lblAlgn val="ctr"/>
        <c:lblOffset val="100"/>
        <c:noMultiLvlLbl val="0"/>
      </c:catAx>
      <c:valAx>
        <c:axId val="-205287126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05209440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>
          <a:lumMod val="50000"/>
          <a:lumOff val="50000"/>
        </a:schemeClr>
      </a:solidFill>
    </a:ln>
    <a:effectLst>
      <a:outerShdw blurRad="50800" dist="38100" dir="2700000" algn="tl" rotWithShape="0">
        <a:srgbClr val="000000">
          <a:alpha val="43000"/>
        </a:srgbClr>
      </a:outerShdw>
    </a:effectLst>
  </c:spPr>
  <c:txPr>
    <a:bodyPr/>
    <a:lstStyle/>
    <a:p>
      <a:pPr>
        <a:defRPr sz="1200"/>
      </a:pPr>
      <a:endParaRPr lang="nb-NO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1546907767377"/>
          <c:y val="9.8202428446115E-2"/>
          <c:w val="0.67397194313709496"/>
          <c:h val="0.76818185331597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2-3 ganger i måneden og oftere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'Ark1'!$A$2:$A$7</c:f>
              <c:strCache>
                <c:ptCount val="6"/>
                <c:pt idx="0">
                  <c:v>Lånt papirbøker fra biblioteket</c:v>
                </c:pt>
                <c:pt idx="1">
                  <c:v>Lånt e-bøker fra biblioteket</c:v>
                </c:pt>
                <c:pt idx="2">
                  <c:v>Lastet ned en e-bok gratis</c:v>
                </c:pt>
                <c:pt idx="3">
                  <c:v>Kjøpt en papirbok</c:v>
                </c:pt>
                <c:pt idx="4">
                  <c:v>Kjøpt e-bøker på engelsk eller andre fremmedspråk</c:v>
                </c:pt>
                <c:pt idx="5">
                  <c:v>Kjøpt (betalt for) en e-bok</c:v>
                </c:pt>
              </c:strCache>
            </c:strRef>
          </c:cat>
          <c:val>
            <c:numRef>
              <c:f>'Ark1'!$B$2:$B$7</c:f>
              <c:numCache>
                <c:formatCode>0%</c:formatCode>
                <c:ptCount val="6"/>
                <c:pt idx="0">
                  <c:v>0.24</c:v>
                </c:pt>
                <c:pt idx="1">
                  <c:v>0.21</c:v>
                </c:pt>
                <c:pt idx="2">
                  <c:v>0.09</c:v>
                </c:pt>
                <c:pt idx="3">
                  <c:v>7.0000000000000007E-2</c:v>
                </c:pt>
                <c:pt idx="4">
                  <c:v>0.06</c:v>
                </c:pt>
                <c:pt idx="5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D4-46B1-8FD0-D12229269273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Ca. 1 gang i måneden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'Ark1'!$A$2:$A$7</c:f>
              <c:strCache>
                <c:ptCount val="6"/>
                <c:pt idx="0">
                  <c:v>Lånt papirbøker fra biblioteket</c:v>
                </c:pt>
                <c:pt idx="1">
                  <c:v>Lånt e-bøker fra biblioteket</c:v>
                </c:pt>
                <c:pt idx="2">
                  <c:v>Lastet ned en e-bok gratis</c:v>
                </c:pt>
                <c:pt idx="3">
                  <c:v>Kjøpt en papirbok</c:v>
                </c:pt>
                <c:pt idx="4">
                  <c:v>Kjøpt e-bøker på engelsk eller andre fremmedspråk</c:v>
                </c:pt>
                <c:pt idx="5">
                  <c:v>Kjøpt (betalt for) en e-bok</c:v>
                </c:pt>
              </c:strCache>
            </c:strRef>
          </c:cat>
          <c:val>
            <c:numRef>
              <c:f>'Ark1'!$C$2:$C$7</c:f>
              <c:numCache>
                <c:formatCode>0%</c:formatCode>
                <c:ptCount val="6"/>
                <c:pt idx="0">
                  <c:v>0.18</c:v>
                </c:pt>
                <c:pt idx="1">
                  <c:v>0.2</c:v>
                </c:pt>
                <c:pt idx="2">
                  <c:v>0.11</c:v>
                </c:pt>
                <c:pt idx="3">
                  <c:v>0.18</c:v>
                </c:pt>
                <c:pt idx="4">
                  <c:v>0.06</c:v>
                </c:pt>
                <c:pt idx="5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D4-46B1-8FD0-D12229269273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Ca. 1 gang i kvartalet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'Ark1'!$A$2:$A$7</c:f>
              <c:strCache>
                <c:ptCount val="6"/>
                <c:pt idx="0">
                  <c:v>Lånt papirbøker fra biblioteket</c:v>
                </c:pt>
                <c:pt idx="1">
                  <c:v>Lånt e-bøker fra biblioteket</c:v>
                </c:pt>
                <c:pt idx="2">
                  <c:v>Lastet ned en e-bok gratis</c:v>
                </c:pt>
                <c:pt idx="3">
                  <c:v>Kjøpt en papirbok</c:v>
                </c:pt>
                <c:pt idx="4">
                  <c:v>Kjøpt e-bøker på engelsk eller andre fremmedspråk</c:v>
                </c:pt>
                <c:pt idx="5">
                  <c:v>Kjøpt (betalt for) en e-bok</c:v>
                </c:pt>
              </c:strCache>
            </c:strRef>
          </c:cat>
          <c:val>
            <c:numRef>
              <c:f>'Ark1'!$D$2:$D$7</c:f>
              <c:numCache>
                <c:formatCode>0%</c:formatCode>
                <c:ptCount val="6"/>
                <c:pt idx="0">
                  <c:v>0.16</c:v>
                </c:pt>
                <c:pt idx="1">
                  <c:v>0.22</c:v>
                </c:pt>
                <c:pt idx="2">
                  <c:v>0.14000000000000001</c:v>
                </c:pt>
                <c:pt idx="3">
                  <c:v>0.24</c:v>
                </c:pt>
                <c:pt idx="4">
                  <c:v>0.08</c:v>
                </c:pt>
                <c:pt idx="5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D4-46B1-8FD0-D12229269273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Ca. 1 gang i halvåret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'Ark1'!$A$2:$A$7</c:f>
              <c:strCache>
                <c:ptCount val="6"/>
                <c:pt idx="0">
                  <c:v>Lånt papirbøker fra biblioteket</c:v>
                </c:pt>
                <c:pt idx="1">
                  <c:v>Lånt e-bøker fra biblioteket</c:v>
                </c:pt>
                <c:pt idx="2">
                  <c:v>Lastet ned en e-bok gratis</c:v>
                </c:pt>
                <c:pt idx="3">
                  <c:v>Kjøpt en papirbok</c:v>
                </c:pt>
                <c:pt idx="4">
                  <c:v>Kjøpt e-bøker på engelsk eller andre fremmedspråk</c:v>
                </c:pt>
                <c:pt idx="5">
                  <c:v>Kjøpt (betalt for) en e-bok</c:v>
                </c:pt>
              </c:strCache>
            </c:strRef>
          </c:cat>
          <c:val>
            <c:numRef>
              <c:f>'Ark1'!$E$2:$E$7</c:f>
              <c:numCache>
                <c:formatCode>0%</c:formatCode>
                <c:ptCount val="6"/>
                <c:pt idx="0">
                  <c:v>0.11</c:v>
                </c:pt>
                <c:pt idx="1">
                  <c:v>0.16</c:v>
                </c:pt>
                <c:pt idx="2">
                  <c:v>0.13</c:v>
                </c:pt>
                <c:pt idx="3">
                  <c:v>0.21</c:v>
                </c:pt>
                <c:pt idx="4">
                  <c:v>0.08</c:v>
                </c:pt>
                <c:pt idx="5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D4-46B1-8FD0-D12229269273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Ca. 1 gang i året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'Ark1'!$A$2:$A$7</c:f>
              <c:strCache>
                <c:ptCount val="6"/>
                <c:pt idx="0">
                  <c:v>Lånt papirbøker fra biblioteket</c:v>
                </c:pt>
                <c:pt idx="1">
                  <c:v>Lånt e-bøker fra biblioteket</c:v>
                </c:pt>
                <c:pt idx="2">
                  <c:v>Lastet ned en e-bok gratis</c:v>
                </c:pt>
                <c:pt idx="3">
                  <c:v>Kjøpt en papirbok</c:v>
                </c:pt>
                <c:pt idx="4">
                  <c:v>Kjøpt e-bøker på engelsk eller andre fremmedspråk</c:v>
                </c:pt>
                <c:pt idx="5">
                  <c:v>Kjøpt (betalt for) en e-bok</c:v>
                </c:pt>
              </c:strCache>
            </c:strRef>
          </c:cat>
          <c:val>
            <c:numRef>
              <c:f>'Ark1'!$F$2:$F$7</c:f>
              <c:numCache>
                <c:formatCode>0%</c:formatCode>
                <c:ptCount val="6"/>
                <c:pt idx="0">
                  <c:v>0.09</c:v>
                </c:pt>
                <c:pt idx="1">
                  <c:v>0.13</c:v>
                </c:pt>
                <c:pt idx="2">
                  <c:v>0.19</c:v>
                </c:pt>
                <c:pt idx="3">
                  <c:v>0.14000000000000001</c:v>
                </c:pt>
                <c:pt idx="4">
                  <c:v>0.09</c:v>
                </c:pt>
                <c:pt idx="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D4-46B1-8FD0-D12229269273}"/>
            </c:ext>
          </c:extLst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Sjeldnere / aldri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'Ark1'!$A$2:$A$7</c:f>
              <c:strCache>
                <c:ptCount val="6"/>
                <c:pt idx="0">
                  <c:v>Lånt papirbøker fra biblioteket</c:v>
                </c:pt>
                <c:pt idx="1">
                  <c:v>Lånt e-bøker fra biblioteket</c:v>
                </c:pt>
                <c:pt idx="2">
                  <c:v>Lastet ned en e-bok gratis</c:v>
                </c:pt>
                <c:pt idx="3">
                  <c:v>Kjøpt en papirbok</c:v>
                </c:pt>
                <c:pt idx="4">
                  <c:v>Kjøpt e-bøker på engelsk eller andre fremmedspråk</c:v>
                </c:pt>
                <c:pt idx="5">
                  <c:v>Kjøpt (betalt for) en e-bok</c:v>
                </c:pt>
              </c:strCache>
            </c:strRef>
          </c:cat>
          <c:val>
            <c:numRef>
              <c:f>'Ark1'!$G$2:$G$7</c:f>
              <c:numCache>
                <c:formatCode>0%</c:formatCode>
                <c:ptCount val="6"/>
                <c:pt idx="0">
                  <c:v>0.22</c:v>
                </c:pt>
                <c:pt idx="1">
                  <c:v>0.09</c:v>
                </c:pt>
                <c:pt idx="2">
                  <c:v>0.34</c:v>
                </c:pt>
                <c:pt idx="3">
                  <c:v>0.15</c:v>
                </c:pt>
                <c:pt idx="4">
                  <c:v>0.63</c:v>
                </c:pt>
                <c:pt idx="5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BD4-46B1-8FD0-D122292692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53130176"/>
        <c:axId val="-2053155952"/>
      </c:barChart>
      <c:catAx>
        <c:axId val="-20531301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2053155952"/>
        <c:crosses val="autoZero"/>
        <c:auto val="1"/>
        <c:lblAlgn val="ctr"/>
        <c:lblOffset val="100"/>
        <c:noMultiLvlLbl val="0"/>
      </c:catAx>
      <c:valAx>
        <c:axId val="-205315595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one"/>
        <c:crossAx val="-205313017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601705021959201E-2"/>
          <c:y val="0.89845194550818097"/>
          <c:w val="0.95428654436626004"/>
          <c:h val="8.5629434155718803E-2"/>
        </c:manualLayout>
      </c:layout>
      <c:overlay val="0"/>
      <c:spPr>
        <a:noFill/>
        <a:ln w="3175">
          <a:solidFill>
            <a:schemeClr val="bg1">
              <a:lumMod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648420483625102"/>
          <c:y val="0.168191014769877"/>
          <c:w val="0.52864515987486005"/>
          <c:h val="0.796535126769950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Mange/Noen flere e-bøker enn før</c:v>
                </c:pt>
                <c:pt idx="1">
                  <c:v>Omtrent like mange e-bøker som før</c:v>
                </c:pt>
                <c:pt idx="2">
                  <c:v>Noe færre e-bøker enn før</c:v>
                </c:pt>
                <c:pt idx="3">
                  <c:v>Mange færre e-bøker enn før</c:v>
                </c:pt>
                <c:pt idx="4">
                  <c:v>Kjøpte ikke e-bøker tidligere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0.08</c:v>
                </c:pt>
                <c:pt idx="1">
                  <c:v>0.3</c:v>
                </c:pt>
                <c:pt idx="2">
                  <c:v>0.08</c:v>
                </c:pt>
                <c:pt idx="3">
                  <c:v>0.08</c:v>
                </c:pt>
                <c:pt idx="4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D2-4644-AC55-C533E880D9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Mange/Noen flere e-bøker enn før</c:v>
                </c:pt>
                <c:pt idx="1">
                  <c:v>Omtrent like mange e-bøker som før</c:v>
                </c:pt>
                <c:pt idx="2">
                  <c:v>Noe færre e-bøker enn før</c:v>
                </c:pt>
                <c:pt idx="3">
                  <c:v>Mange færre e-bøker enn før</c:v>
                </c:pt>
                <c:pt idx="4">
                  <c:v>Kjøpte ikke e-bøker tidligere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0.08</c:v>
                </c:pt>
                <c:pt idx="1">
                  <c:v>0.3</c:v>
                </c:pt>
                <c:pt idx="2">
                  <c:v>0.08</c:v>
                </c:pt>
                <c:pt idx="3">
                  <c:v>0.09</c:v>
                </c:pt>
                <c:pt idx="4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D2-4644-AC55-C533E880D9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2756816"/>
        <c:axId val="2092759840"/>
      </c:barChart>
      <c:catAx>
        <c:axId val="209275681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2092759840"/>
        <c:crosses val="autoZero"/>
        <c:auto val="1"/>
        <c:lblAlgn val="ctr"/>
        <c:lblOffset val="100"/>
        <c:noMultiLvlLbl val="0"/>
      </c:catAx>
      <c:valAx>
        <c:axId val="209275984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09275681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>
          <a:lumMod val="50000"/>
          <a:lumOff val="50000"/>
        </a:schemeClr>
      </a:solidFill>
    </a:ln>
    <a:effectLst>
      <a:outerShdw blurRad="50800" dist="38100" dir="2700000" algn="tl" rotWithShape="0">
        <a:srgbClr val="000000">
          <a:alpha val="43000"/>
        </a:srgbClr>
      </a:outerShdw>
    </a:effectLst>
  </c:spPr>
  <c:txPr>
    <a:bodyPr/>
    <a:lstStyle/>
    <a:p>
      <a:pPr>
        <a:defRPr sz="1200"/>
      </a:pPr>
      <a:endParaRPr lang="nb-NO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86424104137799"/>
          <c:y val="0.168191014769877"/>
          <c:w val="0.79986852534592201"/>
          <c:h val="0.796535126769950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6 eller flere</c:v>
                </c:pt>
                <c:pt idx="1">
                  <c:v>3-5 bøker</c:v>
                </c:pt>
                <c:pt idx="2">
                  <c:v>1-2 bøker</c:v>
                </c:pt>
                <c:pt idx="3">
                  <c:v>Ingen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0.45</c:v>
                </c:pt>
                <c:pt idx="1">
                  <c:v>0.16</c:v>
                </c:pt>
                <c:pt idx="2">
                  <c:v>0.15</c:v>
                </c:pt>
                <c:pt idx="3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B6-40E8-B739-897AB478A5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6 eller flere</c:v>
                </c:pt>
                <c:pt idx="1">
                  <c:v>3-5 bøker</c:v>
                </c:pt>
                <c:pt idx="2">
                  <c:v>1-2 bøker</c:v>
                </c:pt>
                <c:pt idx="3">
                  <c:v>Ingen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0.44</c:v>
                </c:pt>
                <c:pt idx="1">
                  <c:v>0.17</c:v>
                </c:pt>
                <c:pt idx="2">
                  <c:v>0.15</c:v>
                </c:pt>
                <c:pt idx="3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B6-40E8-B739-897AB478A5C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6 eller flere</c:v>
                </c:pt>
                <c:pt idx="1">
                  <c:v>3-5 bøker</c:v>
                </c:pt>
                <c:pt idx="2">
                  <c:v>1-2 bøker</c:v>
                </c:pt>
                <c:pt idx="3">
                  <c:v>Ingen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0.46775389177168297</c:v>
                </c:pt>
                <c:pt idx="1">
                  <c:v>0.17346182357301701</c:v>
                </c:pt>
                <c:pt idx="2">
                  <c:v>0.13936249073387699</c:v>
                </c:pt>
                <c:pt idx="3">
                  <c:v>0.219421793921423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B6-40E8-B739-897AB478A5C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25000"/>
                <a:lumOff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6 eller flere</c:v>
                </c:pt>
                <c:pt idx="1">
                  <c:v>3-5 bøker</c:v>
                </c:pt>
                <c:pt idx="2">
                  <c:v>1-2 bøker</c:v>
                </c:pt>
                <c:pt idx="3">
                  <c:v>Ingen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0.5</c:v>
                </c:pt>
                <c:pt idx="1">
                  <c:v>0.15</c:v>
                </c:pt>
                <c:pt idx="2">
                  <c:v>0.17</c:v>
                </c:pt>
                <c:pt idx="3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B6-40E8-B739-897AB478A5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977178896"/>
        <c:axId val="-1977175904"/>
      </c:barChart>
      <c:catAx>
        <c:axId val="-197717889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-1977175904"/>
        <c:crosses val="autoZero"/>
        <c:auto val="1"/>
        <c:lblAlgn val="ctr"/>
        <c:lblOffset val="100"/>
        <c:noMultiLvlLbl val="0"/>
      </c:catAx>
      <c:valAx>
        <c:axId val="-197717590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197717889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>
          <a:lumMod val="50000"/>
          <a:lumOff val="50000"/>
        </a:schemeClr>
      </a:solidFill>
    </a:ln>
    <a:effectLst>
      <a:outerShdw blurRad="50800" dist="38100" dir="2700000" algn="tl" rotWithShape="0">
        <a:srgbClr val="000000">
          <a:alpha val="43000"/>
        </a:srgbClr>
      </a:outerShdw>
    </a:effectLst>
  </c:spPr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648420483625102"/>
          <c:y val="0.168191014769877"/>
          <c:w val="0.52864515987486005"/>
          <c:h val="0.796535126769950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Oftere enn før</c:v>
                </c:pt>
                <c:pt idx="1">
                  <c:v>Like ofte som før</c:v>
                </c:pt>
                <c:pt idx="2">
                  <c:v>Sjeldnere enn før</c:v>
                </c:pt>
                <c:pt idx="3">
                  <c:v>Har aldri / sjeldent besøkt biblioteket tidligere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0.06</c:v>
                </c:pt>
                <c:pt idx="1">
                  <c:v>0.62</c:v>
                </c:pt>
                <c:pt idx="2">
                  <c:v>0.24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F1-434F-8F07-027CBA6A41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Oftere enn før</c:v>
                </c:pt>
                <c:pt idx="1">
                  <c:v>Like ofte som før</c:v>
                </c:pt>
                <c:pt idx="2">
                  <c:v>Sjeldnere enn før</c:v>
                </c:pt>
                <c:pt idx="3">
                  <c:v>Har aldri / sjeldent besøkt biblioteket tidligere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0.05</c:v>
                </c:pt>
                <c:pt idx="1">
                  <c:v>0.63</c:v>
                </c:pt>
                <c:pt idx="2">
                  <c:v>0.24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F1-434F-8F07-027CBA6A41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06925840"/>
        <c:axId val="-2006922848"/>
      </c:barChart>
      <c:catAx>
        <c:axId val="-200692584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-2006922848"/>
        <c:crosses val="autoZero"/>
        <c:auto val="1"/>
        <c:lblAlgn val="ctr"/>
        <c:lblOffset val="100"/>
        <c:noMultiLvlLbl val="0"/>
      </c:catAx>
      <c:valAx>
        <c:axId val="-200692284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00692584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>
          <a:lumMod val="50000"/>
          <a:lumOff val="50000"/>
        </a:schemeClr>
      </a:solidFill>
    </a:ln>
    <a:effectLst>
      <a:outerShdw blurRad="50800" dist="38100" dir="2700000" algn="tl" rotWithShape="0">
        <a:srgbClr val="000000">
          <a:alpha val="43000"/>
        </a:srgbClr>
      </a:outerShdw>
    </a:effectLst>
  </c:spPr>
  <c:txPr>
    <a:bodyPr/>
    <a:lstStyle/>
    <a:p>
      <a:pPr>
        <a:defRPr sz="1200"/>
      </a:pPr>
      <a:endParaRPr lang="nb-NO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0.10958</cdr:x>
      <cdr:y>0.07191</cdr:y>
    </cdr:from>
    <cdr:to>
      <cdr:x>0.23348</cdr:x>
      <cdr:y>0.16028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891673" y="351565"/>
          <a:ext cx="1008112" cy="4320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nb-NO" sz="900" i="1">
              <a:solidFill>
                <a:schemeClr val="tx1">
                  <a:lumMod val="50000"/>
                  <a:lumOff val="50000"/>
                </a:schemeClr>
              </a:solidFill>
            </a:rPr>
            <a:t>Alle - Snitt</a:t>
          </a:r>
          <a:endParaRPr lang="nb-NO" sz="900" i="1" dirty="0">
            <a:solidFill>
              <a:schemeClr val="tx1">
                <a:lumMod val="50000"/>
                <a:lumOff val="50000"/>
              </a:schemeClr>
            </a:solidFill>
          </a:endParaRPr>
        </a:p>
        <a:p xmlns:a="http://schemas.openxmlformats.org/drawingml/2006/main">
          <a:pPr algn="ctr"/>
          <a:r>
            <a:rPr lang="nb-NO" sz="1000" dirty="0">
              <a:solidFill>
                <a:schemeClr val="tx1">
                  <a:lumMod val="50000"/>
                  <a:lumOff val="50000"/>
                </a:schemeClr>
              </a:solidFill>
            </a:rPr>
            <a:t>4.2</a:t>
          </a:r>
        </a:p>
      </cdr:txBody>
    </cdr:sp>
  </cdr:relSizeAnchor>
  <cdr:relSizeAnchor xmlns:cdr="http://schemas.openxmlformats.org/drawingml/2006/chartDrawing">
    <cdr:from>
      <cdr:x>0.44144</cdr:x>
      <cdr:y>0.07644</cdr:y>
    </cdr:from>
    <cdr:to>
      <cdr:x>0.50339</cdr:x>
      <cdr:y>0.16482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3591947" y="373693"/>
          <a:ext cx="504081" cy="4320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nb-NO" sz="900" i="1" dirty="0">
              <a:solidFill>
                <a:schemeClr val="tx1">
                  <a:lumMod val="50000"/>
                  <a:lumOff val="50000"/>
                </a:schemeClr>
              </a:solidFill>
            </a:rPr>
            <a:t>Snitt</a:t>
          </a:r>
        </a:p>
        <a:p xmlns:a="http://schemas.openxmlformats.org/drawingml/2006/main">
          <a:pPr algn="ctr"/>
          <a:r>
            <a:rPr lang="nb-NO" sz="1000" dirty="0">
              <a:solidFill>
                <a:schemeClr val="tx1">
                  <a:lumMod val="50000"/>
                  <a:lumOff val="50000"/>
                </a:schemeClr>
              </a:solidFill>
            </a:rPr>
            <a:t>1.5</a:t>
          </a:r>
        </a:p>
      </cdr:txBody>
    </cdr:sp>
  </cdr:relSizeAnchor>
  <cdr:relSizeAnchor xmlns:cdr="http://schemas.openxmlformats.org/drawingml/2006/chartDrawing">
    <cdr:from>
      <cdr:x>0.72416</cdr:x>
      <cdr:y>0.07626</cdr:y>
    </cdr:from>
    <cdr:to>
      <cdr:x>0.81826</cdr:x>
      <cdr:y>0.1777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5892413" y="372815"/>
          <a:ext cx="765665" cy="4959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nb-NO" sz="900" i="1" dirty="0">
              <a:solidFill>
                <a:schemeClr val="tx1">
                  <a:lumMod val="50000"/>
                  <a:lumOff val="50000"/>
                </a:schemeClr>
              </a:solidFill>
            </a:rPr>
            <a:t>Snitt</a:t>
          </a:r>
        </a:p>
        <a:p xmlns:a="http://schemas.openxmlformats.org/drawingml/2006/main">
          <a:pPr algn="ctr"/>
          <a:r>
            <a:rPr lang="nb-NO" sz="1000" dirty="0">
              <a:solidFill>
                <a:schemeClr val="tx1">
                  <a:lumMod val="50000"/>
                  <a:lumOff val="50000"/>
                </a:schemeClr>
              </a:solidFill>
            </a:rPr>
            <a:t>1.6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66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00898"/>
            <a:ext cx="2971800" cy="48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66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00898"/>
            <a:ext cx="2971800" cy="48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fld id="{B2384FF2-CCAF-4E38-BC9D-DCA55ED211E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4539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1613" y="727075"/>
            <a:ext cx="6454775" cy="3632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01290"/>
            <a:ext cx="5486400" cy="435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00898"/>
            <a:ext cx="2971800" cy="48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00898"/>
            <a:ext cx="2971800" cy="48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fld id="{E02EC8D0-44A3-4E5E-9622-298101B616D2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35737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1505 registrerte lånere av e-bøker har besvart undersøkelsen</a:t>
            </a:r>
          </a:p>
          <a:p>
            <a:endParaRPr lang="nb-NO" dirty="0"/>
          </a:p>
          <a:p>
            <a:r>
              <a:rPr lang="nb-NO" sz="1600" dirty="0"/>
              <a:t>Invitasjon til bibliotekenes registrerte lånere av e-bøker</a:t>
            </a:r>
          </a:p>
          <a:p>
            <a:endParaRPr lang="nb-NO" sz="1600" dirty="0"/>
          </a:p>
          <a:p>
            <a:r>
              <a:rPr lang="nb-NO" sz="1600" dirty="0"/>
              <a:t>Lister mottatt fra Bibliotek-Systemer As etter samtykke fra lokale bibliotek:</a:t>
            </a:r>
          </a:p>
          <a:p>
            <a:pPr marL="447675"/>
            <a:r>
              <a:rPr lang="nb-NO" sz="1600" dirty="0"/>
              <a:t>Bergen, Oslo/</a:t>
            </a:r>
            <a:r>
              <a:rPr lang="nb-NO" sz="1600" dirty="0" err="1"/>
              <a:t>Deichman</a:t>
            </a:r>
            <a:r>
              <a:rPr lang="nb-NO" sz="1600" dirty="0"/>
              <a:t>, Stavanger og Trondheim</a:t>
            </a:r>
          </a:p>
          <a:p>
            <a:pPr marL="447675"/>
            <a:r>
              <a:rPr lang="nb-NO" sz="1600" dirty="0"/>
              <a:t>Antall som har besvart hele undersøkelsen: 1201 personer</a:t>
            </a:r>
          </a:p>
          <a:p>
            <a:pPr marL="731838" lvl="1"/>
            <a:r>
              <a:rPr lang="nb-NO" sz="1400" dirty="0"/>
              <a:t>Bergen n=337</a:t>
            </a:r>
          </a:p>
          <a:p>
            <a:pPr marL="731838" lvl="1"/>
            <a:r>
              <a:rPr lang="nb-NO" sz="1400" dirty="0"/>
              <a:t>Oslo/</a:t>
            </a:r>
            <a:r>
              <a:rPr lang="nb-NO" sz="1400" dirty="0" err="1"/>
              <a:t>Deichman</a:t>
            </a:r>
            <a:r>
              <a:rPr lang="nb-NO" sz="1400" dirty="0"/>
              <a:t> n=290</a:t>
            </a:r>
          </a:p>
          <a:p>
            <a:pPr marL="731838" lvl="1"/>
            <a:r>
              <a:rPr lang="nb-NO" sz="1400" dirty="0"/>
              <a:t>Stavanger n=279</a:t>
            </a:r>
          </a:p>
          <a:p>
            <a:pPr marL="731838" lvl="1"/>
            <a:r>
              <a:rPr lang="nb-NO" sz="1400" dirty="0"/>
              <a:t>Trondheim n=295</a:t>
            </a:r>
          </a:p>
          <a:p>
            <a:endParaRPr lang="nb-NO" sz="1600" dirty="0"/>
          </a:p>
          <a:p>
            <a:r>
              <a:rPr lang="nb-NO" sz="1600" dirty="0"/>
              <a:t>Deltakerne var med i trekning av </a:t>
            </a:r>
            <a:br>
              <a:rPr lang="nb-NO" sz="1600" dirty="0"/>
            </a:br>
            <a:r>
              <a:rPr lang="nb-NO" sz="1600" dirty="0"/>
              <a:t>3 universalgavekort på 500 kr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EC8D0-44A3-4E5E-9622-298101B616D2}" type="slidenum">
              <a:rPr lang="nb-NO" smtClean="0"/>
              <a:pPr>
                <a:defRPr/>
              </a:pPr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35528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EC8D0-44A3-4E5E-9622-298101B616D2}" type="slidenum">
              <a:rPr lang="nb-NO" smtClean="0"/>
              <a:pPr>
                <a:defRPr/>
              </a:pPr>
              <a:t>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54300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EC8D0-44A3-4E5E-9622-298101B616D2}" type="slidenum">
              <a:rPr lang="nb-NO" smtClean="0"/>
              <a:pPr>
                <a:defRPr/>
              </a:pPr>
              <a:t>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51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EC8D0-44A3-4E5E-9622-298101B616D2}" type="slidenum">
              <a:rPr lang="nb-NO" smtClean="0"/>
              <a:pPr>
                <a:defRPr/>
              </a:pPr>
              <a:t>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9184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EC8D0-44A3-4E5E-9622-298101B616D2}" type="slidenum">
              <a:rPr lang="nb-NO" smtClean="0"/>
              <a:pPr>
                <a:defRPr/>
              </a:pPr>
              <a:t>22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9494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Brukerne er 48 år i snitt – 7 av 10 er kvinner</a:t>
            </a:r>
            <a:br>
              <a:rPr lang="nb-NO" dirty="0"/>
            </a:br>
            <a:r>
              <a:rPr lang="nb-NO" sz="1050" dirty="0"/>
              <a:t>Synkende andel når vi kommer over 60+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EC8D0-44A3-4E5E-9622-298101B616D2}" type="slidenum">
              <a:rPr lang="nb-NO" smtClean="0"/>
              <a:pPr>
                <a:defRPr/>
              </a:pPr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3961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EC8D0-44A3-4E5E-9622-298101B616D2}" type="slidenum">
              <a:rPr lang="nb-NO" smtClean="0"/>
              <a:pPr>
                <a:defRPr/>
              </a:pPr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5496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Snittberegning:</a:t>
            </a:r>
            <a:r>
              <a:rPr lang="nb-NO" baseline="0" dirty="0"/>
              <a:t> </a:t>
            </a:r>
            <a:r>
              <a:rPr lang="nn-NO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1-2 bøker (1.5)</a:t>
            </a:r>
            <a:r>
              <a:rPr lang="nn-NO" dirty="0"/>
              <a:t> </a:t>
            </a:r>
            <a:r>
              <a:rPr lang="nn-NO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3-5 bøker (4)</a:t>
            </a:r>
            <a:r>
              <a:rPr lang="nn-NO" dirty="0"/>
              <a:t> </a:t>
            </a:r>
            <a:r>
              <a:rPr lang="nn-NO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6 eller flere (8.5)</a:t>
            </a:r>
            <a:r>
              <a:rPr lang="nn-NO" dirty="0"/>
              <a:t>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EC8D0-44A3-4E5E-9622-298101B616D2}" type="slidenum">
              <a:rPr lang="nb-NO" smtClean="0"/>
              <a:pPr>
                <a:defRPr/>
              </a:pPr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9225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EC8D0-44A3-4E5E-9622-298101B616D2}" type="slidenum">
              <a:rPr lang="nb-NO" smtClean="0"/>
              <a:pPr>
                <a:defRPr/>
              </a:pPr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0413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Fordeling på de som kjøper flere:</a:t>
            </a:r>
          </a:p>
          <a:p>
            <a:r>
              <a:rPr lang="nb-NO" dirty="0"/>
              <a:t>Mange flere/Noen flere</a:t>
            </a:r>
          </a:p>
          <a:p>
            <a:endParaRPr lang="nb-NO" dirty="0"/>
          </a:p>
          <a:p>
            <a:r>
              <a:rPr lang="nb-NO" dirty="0"/>
              <a:t>Kjøpte</a:t>
            </a:r>
            <a:r>
              <a:rPr lang="nb-NO" baseline="0" dirty="0"/>
              <a:t> ikke/Vet ikke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EC8D0-44A3-4E5E-9622-298101B616D2}" type="slidenum">
              <a:rPr lang="nb-NO" smtClean="0"/>
              <a:pPr>
                <a:defRPr/>
              </a:pPr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37476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Snittberegning: </a:t>
            </a:r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Ingen (0)</a:t>
            </a:r>
            <a:r>
              <a:rPr lang="nb-NO" dirty="0"/>
              <a:t> </a:t>
            </a:r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1-2 bøker (1.5)</a:t>
            </a:r>
            <a:r>
              <a:rPr lang="nb-NO" dirty="0"/>
              <a:t> </a:t>
            </a:r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3-5 bøker (4)</a:t>
            </a:r>
            <a:r>
              <a:rPr lang="nb-NO" dirty="0"/>
              <a:t> </a:t>
            </a:r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6 eller flere (8.5)</a:t>
            </a:r>
            <a:r>
              <a:rPr lang="nb-NO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EC8D0-44A3-4E5E-9622-298101B616D2}" type="slidenum">
              <a:rPr lang="nb-NO" smtClean="0"/>
              <a:pPr>
                <a:defRPr/>
              </a:pPr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2141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EC8D0-44A3-4E5E-9622-298101B616D2}" type="slidenum">
              <a:rPr lang="nb-NO" smtClean="0"/>
              <a:pPr>
                <a:defRPr/>
              </a:pPr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7237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Fordeling på de som kjøper flere:</a:t>
            </a:r>
          </a:p>
          <a:p>
            <a:r>
              <a:rPr lang="nb-NO" dirty="0"/>
              <a:t>Mange flere/Noen flere</a:t>
            </a:r>
          </a:p>
          <a:p>
            <a:endParaRPr lang="nb-NO" dirty="0"/>
          </a:p>
          <a:p>
            <a:r>
              <a:rPr lang="nb-NO" dirty="0"/>
              <a:t>Kjøpte</a:t>
            </a:r>
            <a:r>
              <a:rPr lang="nb-NO" baseline="0" dirty="0"/>
              <a:t> ikke/Vet ikke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EC8D0-44A3-4E5E-9622-298101B616D2}" type="slidenum">
              <a:rPr lang="nb-NO" smtClean="0"/>
              <a:pPr>
                <a:defRPr/>
              </a:pPr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0068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lysbildenummer 1"/>
          <p:cNvSpPr>
            <a:spLocks noGrp="1"/>
          </p:cNvSpPr>
          <p:nvPr>
            <p:ph type="sldNum" sz="quarter" idx="4"/>
          </p:nvPr>
        </p:nvSpPr>
        <p:spPr>
          <a:xfrm>
            <a:off x="9395883" y="65253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EB196F9E-E12F-401B-8F2E-F988E23815B8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lysbildenummer 1"/>
          <p:cNvSpPr>
            <a:spLocks noGrp="1"/>
          </p:cNvSpPr>
          <p:nvPr>
            <p:ph type="sldNum" sz="quarter" idx="4"/>
          </p:nvPr>
        </p:nvSpPr>
        <p:spPr>
          <a:xfrm>
            <a:off x="9395883" y="65253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EB196F9E-E12F-401B-8F2E-F988E23815B8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13801" y="333375"/>
            <a:ext cx="2688167" cy="622935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742952" y="333375"/>
            <a:ext cx="7867649" cy="622935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lysbildenummer 1"/>
          <p:cNvSpPr>
            <a:spLocks noGrp="1"/>
          </p:cNvSpPr>
          <p:nvPr>
            <p:ph type="sldNum" sz="quarter" idx="4"/>
          </p:nvPr>
        </p:nvSpPr>
        <p:spPr>
          <a:xfrm>
            <a:off x="9395883" y="65253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EB196F9E-E12F-401B-8F2E-F988E23815B8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tel og tekst over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42951" y="333376"/>
            <a:ext cx="10725149" cy="9112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742951" y="1454150"/>
            <a:ext cx="10759016" cy="24780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42951" y="4084639"/>
            <a:ext cx="10759016" cy="247808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lysbildenummer 1"/>
          <p:cNvSpPr>
            <a:spLocks noGrp="1"/>
          </p:cNvSpPr>
          <p:nvPr>
            <p:ph type="sldNum" sz="quarter" idx="4"/>
          </p:nvPr>
        </p:nvSpPr>
        <p:spPr>
          <a:xfrm>
            <a:off x="9395883" y="65253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EB196F9E-E12F-401B-8F2E-F988E23815B8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42951" y="333376"/>
            <a:ext cx="10725149" cy="9112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abell 2"/>
          <p:cNvSpPr>
            <a:spLocks noGrp="1"/>
          </p:cNvSpPr>
          <p:nvPr>
            <p:ph type="tbl" idx="1"/>
          </p:nvPr>
        </p:nvSpPr>
        <p:spPr>
          <a:xfrm>
            <a:off x="742951" y="1454150"/>
            <a:ext cx="10759016" cy="5108575"/>
          </a:xfrm>
        </p:spPr>
        <p:txBody>
          <a:bodyPr/>
          <a:lstStyle/>
          <a:p>
            <a:pPr lvl="0"/>
            <a:r>
              <a:rPr lang="nb-NO" noProof="0" dirty="0"/>
              <a:t>Klikk ikonet for å legge til en tabell</a:t>
            </a:r>
          </a:p>
        </p:txBody>
      </p:sp>
      <p:sp>
        <p:nvSpPr>
          <p:cNvPr id="4" name="Plassholder for lysbildenummer 1"/>
          <p:cNvSpPr>
            <a:spLocks noGrp="1"/>
          </p:cNvSpPr>
          <p:nvPr>
            <p:ph type="sldNum" sz="quarter" idx="4"/>
          </p:nvPr>
        </p:nvSpPr>
        <p:spPr>
          <a:xfrm>
            <a:off x="9395883" y="65253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EB196F9E-E12F-401B-8F2E-F988E23815B8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42951" y="333376"/>
            <a:ext cx="10725149" cy="9112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742952" y="1454150"/>
            <a:ext cx="5276849" cy="51085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23001" y="1454150"/>
            <a:ext cx="5278967" cy="51085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lysbildenummer 1"/>
          <p:cNvSpPr>
            <a:spLocks noGrp="1"/>
          </p:cNvSpPr>
          <p:nvPr>
            <p:ph type="sldNum" sz="quarter" idx="4"/>
          </p:nvPr>
        </p:nvSpPr>
        <p:spPr>
          <a:xfrm>
            <a:off x="9395883" y="65253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EB196F9E-E12F-401B-8F2E-F988E23815B8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tel og 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sz="quarter"/>
          </p:nvPr>
        </p:nvSpPr>
        <p:spPr>
          <a:xfrm>
            <a:off x="742951" y="333376"/>
            <a:ext cx="10725149" cy="9112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742952" y="1454150"/>
            <a:ext cx="5276849" cy="24780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6223001" y="1454150"/>
            <a:ext cx="5278967" cy="24780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742952" y="4084639"/>
            <a:ext cx="5276849" cy="247808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223001" y="4084639"/>
            <a:ext cx="5278967" cy="247808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1"/>
          <p:cNvSpPr>
            <a:spLocks noGrp="1"/>
          </p:cNvSpPr>
          <p:nvPr>
            <p:ph type="sldNum" sz="quarter" idx="10"/>
          </p:nvPr>
        </p:nvSpPr>
        <p:spPr>
          <a:xfrm>
            <a:off x="9395883" y="65253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EB196F9E-E12F-401B-8F2E-F988E23815B8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lysbildenummer 1"/>
          <p:cNvSpPr>
            <a:spLocks noGrp="1"/>
          </p:cNvSpPr>
          <p:nvPr>
            <p:ph type="sldNum" sz="quarter" idx="4"/>
          </p:nvPr>
        </p:nvSpPr>
        <p:spPr>
          <a:xfrm>
            <a:off x="9395883" y="65253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EB196F9E-E12F-401B-8F2E-F988E23815B8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lysbildenummer 1"/>
          <p:cNvSpPr>
            <a:spLocks noGrp="1"/>
          </p:cNvSpPr>
          <p:nvPr>
            <p:ph type="sldNum" sz="quarter" idx="4"/>
          </p:nvPr>
        </p:nvSpPr>
        <p:spPr>
          <a:xfrm>
            <a:off x="9395883" y="65253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EB196F9E-E12F-401B-8F2E-F988E23815B8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32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lysbildenummer 1"/>
          <p:cNvSpPr>
            <a:spLocks noGrp="1"/>
          </p:cNvSpPr>
          <p:nvPr>
            <p:ph type="sldNum" sz="quarter" idx="4"/>
          </p:nvPr>
        </p:nvSpPr>
        <p:spPr>
          <a:xfrm>
            <a:off x="9395883" y="65253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EB196F9E-E12F-401B-8F2E-F988E23815B8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42952" y="1454150"/>
            <a:ext cx="5276849" cy="5108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23001" y="1454150"/>
            <a:ext cx="5278967" cy="5108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lysbildenummer 1"/>
          <p:cNvSpPr>
            <a:spLocks noGrp="1"/>
          </p:cNvSpPr>
          <p:nvPr>
            <p:ph type="sldNum" sz="quarter" idx="4"/>
          </p:nvPr>
        </p:nvSpPr>
        <p:spPr>
          <a:xfrm>
            <a:off x="9395883" y="65253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EB196F9E-E12F-401B-8F2E-F988E23815B8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lysbildenummer 1"/>
          <p:cNvSpPr>
            <a:spLocks noGrp="1"/>
          </p:cNvSpPr>
          <p:nvPr>
            <p:ph type="sldNum" sz="quarter" idx="4"/>
          </p:nvPr>
        </p:nvSpPr>
        <p:spPr>
          <a:xfrm>
            <a:off x="9395883" y="65253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EB196F9E-E12F-401B-8F2E-F988E23815B8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1"/>
          <p:cNvSpPr>
            <a:spLocks noGrp="1"/>
          </p:cNvSpPr>
          <p:nvPr>
            <p:ph type="sldNum" sz="quarter" idx="10"/>
          </p:nvPr>
        </p:nvSpPr>
        <p:spPr>
          <a:xfrm>
            <a:off x="9395883" y="65253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EB196F9E-E12F-401B-8F2E-F988E23815B8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ysbildenummer 1"/>
          <p:cNvSpPr>
            <a:spLocks noGrp="1"/>
          </p:cNvSpPr>
          <p:nvPr>
            <p:ph type="sldNum" sz="quarter" idx="4"/>
          </p:nvPr>
        </p:nvSpPr>
        <p:spPr>
          <a:xfrm>
            <a:off x="9395883" y="65253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EB196F9E-E12F-401B-8F2E-F988E23815B8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4"/>
          </p:nvPr>
        </p:nvSpPr>
        <p:spPr>
          <a:xfrm>
            <a:off x="9395883" y="65253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EB196F9E-E12F-401B-8F2E-F988E23815B8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lysbildenummer 1"/>
          <p:cNvSpPr>
            <a:spLocks noGrp="1"/>
          </p:cNvSpPr>
          <p:nvPr>
            <p:ph type="sldNum" sz="quarter" idx="4"/>
          </p:nvPr>
        </p:nvSpPr>
        <p:spPr>
          <a:xfrm>
            <a:off x="9395883" y="65253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EB196F9E-E12F-401B-8F2E-F988E23815B8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lysbildenummer 1"/>
          <p:cNvSpPr>
            <a:spLocks noGrp="1"/>
          </p:cNvSpPr>
          <p:nvPr>
            <p:ph type="sldNum" sz="quarter" idx="4"/>
          </p:nvPr>
        </p:nvSpPr>
        <p:spPr>
          <a:xfrm>
            <a:off x="9395883" y="65253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EB196F9E-E12F-401B-8F2E-F988E23815B8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lysbildenummer 1"/>
          <p:cNvSpPr>
            <a:spLocks noGrp="1"/>
          </p:cNvSpPr>
          <p:nvPr>
            <p:ph type="sldNum" sz="quarter" idx="4"/>
          </p:nvPr>
        </p:nvSpPr>
        <p:spPr>
          <a:xfrm>
            <a:off x="9395883" y="65253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EB196F9E-E12F-401B-8F2E-F988E23815B8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13801" y="333375"/>
            <a:ext cx="2688167" cy="622935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742952" y="333375"/>
            <a:ext cx="7867649" cy="622935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lysbildenummer 1"/>
          <p:cNvSpPr>
            <a:spLocks noGrp="1"/>
          </p:cNvSpPr>
          <p:nvPr>
            <p:ph type="sldNum" sz="quarter" idx="4"/>
          </p:nvPr>
        </p:nvSpPr>
        <p:spPr>
          <a:xfrm>
            <a:off x="9395883" y="65253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EB196F9E-E12F-401B-8F2E-F988E23815B8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tel og tekst over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42951" y="333376"/>
            <a:ext cx="10725149" cy="9112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742951" y="1454150"/>
            <a:ext cx="10759016" cy="24780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42951" y="4084639"/>
            <a:ext cx="10759016" cy="247808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lysbildenummer 1"/>
          <p:cNvSpPr>
            <a:spLocks noGrp="1"/>
          </p:cNvSpPr>
          <p:nvPr>
            <p:ph type="sldNum" sz="quarter" idx="4"/>
          </p:nvPr>
        </p:nvSpPr>
        <p:spPr>
          <a:xfrm>
            <a:off x="9395883" y="65253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EB196F9E-E12F-401B-8F2E-F988E23815B8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42951" y="333376"/>
            <a:ext cx="10725149" cy="9112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abell 2"/>
          <p:cNvSpPr>
            <a:spLocks noGrp="1"/>
          </p:cNvSpPr>
          <p:nvPr>
            <p:ph type="tbl" idx="1"/>
          </p:nvPr>
        </p:nvSpPr>
        <p:spPr>
          <a:xfrm>
            <a:off x="742951" y="1454150"/>
            <a:ext cx="10759016" cy="5108575"/>
          </a:xfrm>
        </p:spPr>
        <p:txBody>
          <a:bodyPr/>
          <a:lstStyle/>
          <a:p>
            <a:pPr lvl="0"/>
            <a:r>
              <a:rPr lang="nb-NO" noProof="0" dirty="0"/>
              <a:t>Klikk ikonet for å legge til en tabell</a:t>
            </a:r>
          </a:p>
        </p:txBody>
      </p:sp>
      <p:sp>
        <p:nvSpPr>
          <p:cNvPr id="4" name="Plassholder for lysbildenummer 1"/>
          <p:cNvSpPr>
            <a:spLocks noGrp="1"/>
          </p:cNvSpPr>
          <p:nvPr>
            <p:ph type="sldNum" sz="quarter" idx="4"/>
          </p:nvPr>
        </p:nvSpPr>
        <p:spPr>
          <a:xfrm>
            <a:off x="9395883" y="65253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EB196F9E-E12F-401B-8F2E-F988E23815B8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42951" y="333376"/>
            <a:ext cx="10725149" cy="9112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742952" y="1454150"/>
            <a:ext cx="5276849" cy="51085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23001" y="1454150"/>
            <a:ext cx="5278967" cy="51085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lysbildenummer 1"/>
          <p:cNvSpPr>
            <a:spLocks noGrp="1"/>
          </p:cNvSpPr>
          <p:nvPr>
            <p:ph type="sldNum" sz="quarter" idx="4"/>
          </p:nvPr>
        </p:nvSpPr>
        <p:spPr>
          <a:xfrm>
            <a:off x="9395883" y="65253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EB196F9E-E12F-401B-8F2E-F988E23815B8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32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lysbildenummer 1"/>
          <p:cNvSpPr>
            <a:spLocks noGrp="1"/>
          </p:cNvSpPr>
          <p:nvPr>
            <p:ph type="sldNum" sz="quarter" idx="4"/>
          </p:nvPr>
        </p:nvSpPr>
        <p:spPr>
          <a:xfrm>
            <a:off x="9395883" y="65253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EB196F9E-E12F-401B-8F2E-F988E23815B8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tel og 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sz="quarter"/>
          </p:nvPr>
        </p:nvSpPr>
        <p:spPr>
          <a:xfrm>
            <a:off x="742951" y="333376"/>
            <a:ext cx="10725149" cy="9112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742952" y="1454150"/>
            <a:ext cx="5276849" cy="24780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6223001" y="1454150"/>
            <a:ext cx="5278967" cy="24780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742952" y="4084639"/>
            <a:ext cx="5276849" cy="247808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223001" y="4084639"/>
            <a:ext cx="5278967" cy="247808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1"/>
          <p:cNvSpPr>
            <a:spLocks noGrp="1"/>
          </p:cNvSpPr>
          <p:nvPr>
            <p:ph type="sldNum" sz="quarter" idx="10"/>
          </p:nvPr>
        </p:nvSpPr>
        <p:spPr>
          <a:xfrm>
            <a:off x="9395883" y="65253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EB196F9E-E12F-401B-8F2E-F988E23815B8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42952" y="1454150"/>
            <a:ext cx="5276849" cy="5108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23001" y="1454150"/>
            <a:ext cx="5278967" cy="5108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lysbildenummer 1"/>
          <p:cNvSpPr>
            <a:spLocks noGrp="1"/>
          </p:cNvSpPr>
          <p:nvPr>
            <p:ph type="sldNum" sz="quarter" idx="4"/>
          </p:nvPr>
        </p:nvSpPr>
        <p:spPr>
          <a:xfrm>
            <a:off x="9395883" y="65253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EB196F9E-E12F-401B-8F2E-F988E23815B8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1"/>
          <p:cNvSpPr>
            <a:spLocks noGrp="1"/>
          </p:cNvSpPr>
          <p:nvPr>
            <p:ph type="sldNum" sz="quarter" idx="10"/>
          </p:nvPr>
        </p:nvSpPr>
        <p:spPr>
          <a:xfrm>
            <a:off x="9395883" y="65253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EB196F9E-E12F-401B-8F2E-F988E23815B8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ysbildenummer 1"/>
          <p:cNvSpPr>
            <a:spLocks noGrp="1"/>
          </p:cNvSpPr>
          <p:nvPr>
            <p:ph type="sldNum" sz="quarter" idx="4"/>
          </p:nvPr>
        </p:nvSpPr>
        <p:spPr>
          <a:xfrm>
            <a:off x="9395883" y="65253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EB196F9E-E12F-401B-8F2E-F988E23815B8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4"/>
          </p:nvPr>
        </p:nvSpPr>
        <p:spPr>
          <a:xfrm>
            <a:off x="9395883" y="65253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EB196F9E-E12F-401B-8F2E-F988E23815B8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lysbildenummer 1"/>
          <p:cNvSpPr>
            <a:spLocks noGrp="1"/>
          </p:cNvSpPr>
          <p:nvPr>
            <p:ph type="sldNum" sz="quarter" idx="4"/>
          </p:nvPr>
        </p:nvSpPr>
        <p:spPr>
          <a:xfrm>
            <a:off x="9395883" y="65253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EB196F9E-E12F-401B-8F2E-F988E23815B8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lysbildenummer 1"/>
          <p:cNvSpPr>
            <a:spLocks noGrp="1"/>
          </p:cNvSpPr>
          <p:nvPr>
            <p:ph type="sldNum" sz="quarter" idx="4"/>
          </p:nvPr>
        </p:nvSpPr>
        <p:spPr>
          <a:xfrm>
            <a:off x="9395883" y="65253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EB196F9E-E12F-401B-8F2E-F988E23815B8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742951" y="333376"/>
            <a:ext cx="10725149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tittelstil</a:t>
            </a:r>
            <a:endParaRPr lang="en-AU" dirty="0"/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1" y="1454150"/>
            <a:ext cx="10759016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AU" dirty="0"/>
          </a:p>
        </p:txBody>
      </p:sp>
      <p:sp>
        <p:nvSpPr>
          <p:cNvPr id="378900" name="Text Box 20"/>
          <p:cNvSpPr txBox="1">
            <a:spLocks noChangeArrowheads="1"/>
          </p:cNvSpPr>
          <p:nvPr/>
        </p:nvSpPr>
        <p:spPr bwMode="auto">
          <a:xfrm>
            <a:off x="11027834" y="6632576"/>
            <a:ext cx="1221317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4DD1E138-76C2-47FC-884C-87E40ABBEB0B}" type="slidenum">
              <a:rPr lang="en-AU" sz="1100">
                <a:solidFill>
                  <a:schemeClr val="bg1"/>
                </a:solidFill>
              </a:rPr>
              <a:pPr algn="r">
                <a:defRPr/>
              </a:pPr>
              <a:t>‹#›</a:t>
            </a:fld>
            <a:endParaRPr lang="en-AU" sz="1100" dirty="0">
              <a:solidFill>
                <a:schemeClr val="bg1"/>
              </a:solidFill>
            </a:endParaRPr>
          </a:p>
        </p:txBody>
      </p:sp>
      <p:pic>
        <p:nvPicPr>
          <p:cNvPr id="1029" name="Picture 11" descr="PERCEPTOR_LOGO_SORT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56114" y="44450"/>
            <a:ext cx="289318" cy="28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lassholder for lysbildenummer 1"/>
          <p:cNvSpPr>
            <a:spLocks noGrp="1"/>
          </p:cNvSpPr>
          <p:nvPr>
            <p:ph type="sldNum" sz="quarter" idx="4"/>
          </p:nvPr>
        </p:nvSpPr>
        <p:spPr>
          <a:xfrm>
            <a:off x="9395883" y="65253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EB196F9E-E12F-401B-8F2E-F988E23815B8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/>
  <p:hf hdr="0" ftr="0" dt="0"/>
  <p:txStyles>
    <p:titleStyle>
      <a:lvl1pPr algn="l" defTabSz="731838" rtl="0" eaLnBrk="1" fontAlgn="base" hangingPunct="1">
        <a:spcBef>
          <a:spcPct val="20000"/>
        </a:spcBef>
        <a:spcAft>
          <a:spcPct val="0"/>
        </a:spcAft>
        <a:defRPr sz="20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731838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algn="l" defTabSz="731838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algn="l" defTabSz="731838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algn="l" defTabSz="731838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457200" algn="l" defTabSz="731838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914400" algn="l" defTabSz="731838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1371600" algn="l" defTabSz="731838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1828800" algn="l" defTabSz="731838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241300" indent="-241300" algn="l" defTabSz="731838" rtl="0" eaLnBrk="1" fontAlgn="base" hangingPunct="1">
        <a:spcBef>
          <a:spcPct val="0"/>
        </a:spcBef>
        <a:spcAft>
          <a:spcPct val="20000"/>
        </a:spcAft>
        <a:buClr>
          <a:srgbClr val="FF8923"/>
        </a:buClr>
        <a:buChar char="•"/>
        <a:tabLst>
          <a:tab pos="1795463" algn="l"/>
        </a:tabLst>
        <a:defRPr sz="1800">
          <a:solidFill>
            <a:srgbClr val="000000"/>
          </a:solidFill>
          <a:latin typeface="+mn-lt"/>
          <a:ea typeface="+mn-ea"/>
          <a:cs typeface="+mn-cs"/>
        </a:defRPr>
      </a:lvl1pPr>
      <a:lvl2pPr marL="525463" indent="-188913" algn="l" defTabSz="731838" rtl="0" eaLnBrk="1" fontAlgn="base" hangingPunct="1">
        <a:spcBef>
          <a:spcPct val="0"/>
        </a:spcBef>
        <a:spcAft>
          <a:spcPct val="20000"/>
        </a:spcAft>
        <a:buClr>
          <a:srgbClr val="003256"/>
        </a:buClr>
        <a:buChar char="-"/>
        <a:tabLst>
          <a:tab pos="1795463" algn="l"/>
        </a:tabLst>
        <a:defRPr sz="1600">
          <a:solidFill>
            <a:srgbClr val="000000"/>
          </a:solidFill>
          <a:latin typeface="+mn-lt"/>
          <a:ea typeface="+mn-ea"/>
          <a:cs typeface="+mn-cs"/>
        </a:defRPr>
      </a:lvl2pPr>
      <a:lvl3pPr marL="808038" indent="-188913" algn="l" defTabSz="731838" rtl="0" eaLnBrk="1" fontAlgn="base" hangingPunct="1">
        <a:spcBef>
          <a:spcPct val="0"/>
        </a:spcBef>
        <a:spcAft>
          <a:spcPct val="20000"/>
        </a:spcAft>
        <a:buClr>
          <a:srgbClr val="003256"/>
        </a:buClr>
        <a:buChar char="-"/>
        <a:tabLst>
          <a:tab pos="1795463" algn="l"/>
        </a:tabLst>
        <a:defRPr sz="1400">
          <a:solidFill>
            <a:srgbClr val="000000"/>
          </a:solidFill>
          <a:latin typeface="+mn-lt"/>
          <a:ea typeface="+mn-ea"/>
          <a:cs typeface="+mn-cs"/>
        </a:defRPr>
      </a:lvl3pPr>
      <a:lvl4pPr marL="1092200" indent="-188913" algn="l" defTabSz="731838" rtl="0" eaLnBrk="1" fontAlgn="base" hangingPunct="1">
        <a:spcBef>
          <a:spcPct val="0"/>
        </a:spcBef>
        <a:spcAft>
          <a:spcPct val="20000"/>
        </a:spcAft>
        <a:buClr>
          <a:srgbClr val="003256"/>
        </a:buClr>
        <a:buChar char="-"/>
        <a:tabLst>
          <a:tab pos="1795463" algn="l"/>
        </a:tabLst>
        <a:defRPr sz="1400">
          <a:solidFill>
            <a:srgbClr val="000000"/>
          </a:solidFill>
          <a:latin typeface="+mn-lt"/>
          <a:ea typeface="+mn-ea"/>
          <a:cs typeface="+mn-cs"/>
        </a:defRPr>
      </a:lvl4pPr>
      <a:lvl5pPr marL="1376363" indent="-169863" algn="l" defTabSz="731838" rtl="0" eaLnBrk="1" fontAlgn="base" hangingPunct="1">
        <a:spcBef>
          <a:spcPct val="0"/>
        </a:spcBef>
        <a:spcAft>
          <a:spcPct val="20000"/>
        </a:spcAft>
        <a:buClr>
          <a:srgbClr val="003256"/>
        </a:buClr>
        <a:buChar char="-"/>
        <a:tabLst>
          <a:tab pos="1795463" algn="l"/>
        </a:tabLst>
        <a:defRPr sz="1400">
          <a:solidFill>
            <a:srgbClr val="000000"/>
          </a:solidFill>
          <a:latin typeface="+mn-lt"/>
          <a:ea typeface="+mn-ea"/>
          <a:cs typeface="+mn-cs"/>
        </a:defRPr>
      </a:lvl5pPr>
      <a:lvl6pPr marL="1833563" indent="-169863" algn="l" defTabSz="731838" rtl="0" eaLnBrk="1" fontAlgn="base" hangingPunct="1">
        <a:spcBef>
          <a:spcPct val="0"/>
        </a:spcBef>
        <a:spcAft>
          <a:spcPct val="20000"/>
        </a:spcAft>
        <a:buClr>
          <a:srgbClr val="003256"/>
        </a:buClr>
        <a:buChar char="-"/>
        <a:tabLst>
          <a:tab pos="1795463" algn="l"/>
        </a:tabLst>
        <a:defRPr>
          <a:solidFill>
            <a:srgbClr val="004E69"/>
          </a:solidFill>
          <a:latin typeface="+mn-lt"/>
          <a:ea typeface="+mn-ea"/>
          <a:cs typeface="+mn-cs"/>
        </a:defRPr>
      </a:lvl6pPr>
      <a:lvl7pPr marL="2290763" indent="-169863" algn="l" defTabSz="731838" rtl="0" eaLnBrk="1" fontAlgn="base" hangingPunct="1">
        <a:spcBef>
          <a:spcPct val="0"/>
        </a:spcBef>
        <a:spcAft>
          <a:spcPct val="20000"/>
        </a:spcAft>
        <a:buClr>
          <a:srgbClr val="003256"/>
        </a:buClr>
        <a:buChar char="-"/>
        <a:tabLst>
          <a:tab pos="1795463" algn="l"/>
        </a:tabLst>
        <a:defRPr>
          <a:solidFill>
            <a:srgbClr val="004E69"/>
          </a:solidFill>
          <a:latin typeface="+mn-lt"/>
          <a:ea typeface="+mn-ea"/>
          <a:cs typeface="+mn-cs"/>
        </a:defRPr>
      </a:lvl7pPr>
      <a:lvl8pPr marL="2747963" indent="-169863" algn="l" defTabSz="731838" rtl="0" eaLnBrk="1" fontAlgn="base" hangingPunct="1">
        <a:spcBef>
          <a:spcPct val="0"/>
        </a:spcBef>
        <a:spcAft>
          <a:spcPct val="20000"/>
        </a:spcAft>
        <a:buClr>
          <a:srgbClr val="003256"/>
        </a:buClr>
        <a:buChar char="-"/>
        <a:tabLst>
          <a:tab pos="1795463" algn="l"/>
        </a:tabLst>
        <a:defRPr>
          <a:solidFill>
            <a:srgbClr val="004E69"/>
          </a:solidFill>
          <a:latin typeface="+mn-lt"/>
          <a:ea typeface="+mn-ea"/>
          <a:cs typeface="+mn-cs"/>
        </a:defRPr>
      </a:lvl8pPr>
      <a:lvl9pPr marL="3205163" indent="-169863" algn="l" defTabSz="731838" rtl="0" eaLnBrk="1" fontAlgn="base" hangingPunct="1">
        <a:spcBef>
          <a:spcPct val="0"/>
        </a:spcBef>
        <a:spcAft>
          <a:spcPct val="20000"/>
        </a:spcAft>
        <a:buClr>
          <a:srgbClr val="003256"/>
        </a:buClr>
        <a:buChar char="-"/>
        <a:tabLst>
          <a:tab pos="1795463" algn="l"/>
        </a:tabLst>
        <a:defRPr>
          <a:solidFill>
            <a:srgbClr val="004E69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742951" y="333376"/>
            <a:ext cx="10725149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tittelstil</a:t>
            </a:r>
            <a:endParaRPr lang="en-AU" dirty="0"/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1" y="1454150"/>
            <a:ext cx="10759016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AU" dirty="0"/>
          </a:p>
        </p:txBody>
      </p:sp>
      <p:sp>
        <p:nvSpPr>
          <p:cNvPr id="378900" name="Text Box 20"/>
          <p:cNvSpPr txBox="1">
            <a:spLocks noChangeArrowheads="1"/>
          </p:cNvSpPr>
          <p:nvPr/>
        </p:nvSpPr>
        <p:spPr bwMode="auto">
          <a:xfrm>
            <a:off x="11027834" y="6632576"/>
            <a:ext cx="1221317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4DD1E138-76C2-47FC-884C-87E40ABBEB0B}" type="slidenum">
              <a:rPr lang="en-AU" sz="110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AU" sz="1100" dirty="0">
              <a:solidFill>
                <a:srgbClr val="FFFFFF"/>
              </a:solidFill>
            </a:endParaRPr>
          </a:p>
        </p:txBody>
      </p:sp>
      <p:pic>
        <p:nvPicPr>
          <p:cNvPr id="1029" name="Picture 11" descr="PERCEPTOR_LOGO_SORT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60200" y="44451"/>
            <a:ext cx="38523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lassholder for lysbildenummer 1"/>
          <p:cNvSpPr>
            <a:spLocks noGrp="1"/>
          </p:cNvSpPr>
          <p:nvPr>
            <p:ph type="sldNum" sz="quarter" idx="4"/>
          </p:nvPr>
        </p:nvSpPr>
        <p:spPr>
          <a:xfrm>
            <a:off x="9395883" y="65253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EB196F9E-E12F-401B-8F2E-F988E23815B8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146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ransition/>
  <p:hf hdr="0" ftr="0" dt="0"/>
  <p:txStyles>
    <p:titleStyle>
      <a:lvl1pPr algn="l" defTabSz="731838" rtl="0" eaLnBrk="1" fontAlgn="base" hangingPunct="1">
        <a:spcBef>
          <a:spcPct val="20000"/>
        </a:spcBef>
        <a:spcAft>
          <a:spcPct val="0"/>
        </a:spcAft>
        <a:defRPr sz="20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731838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algn="l" defTabSz="731838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algn="l" defTabSz="731838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algn="l" defTabSz="731838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457200" algn="l" defTabSz="731838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914400" algn="l" defTabSz="731838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1371600" algn="l" defTabSz="731838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1828800" algn="l" defTabSz="731838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241300" indent="-241300" algn="l" defTabSz="731838" rtl="0" eaLnBrk="1" fontAlgn="base" hangingPunct="1">
        <a:spcBef>
          <a:spcPct val="0"/>
        </a:spcBef>
        <a:spcAft>
          <a:spcPct val="20000"/>
        </a:spcAft>
        <a:buClr>
          <a:srgbClr val="FF8923"/>
        </a:buClr>
        <a:buChar char="•"/>
        <a:tabLst>
          <a:tab pos="1795463" algn="l"/>
        </a:tabLst>
        <a:defRPr sz="1800">
          <a:solidFill>
            <a:srgbClr val="000000"/>
          </a:solidFill>
          <a:latin typeface="+mn-lt"/>
          <a:ea typeface="+mn-ea"/>
          <a:cs typeface="+mn-cs"/>
        </a:defRPr>
      </a:lvl1pPr>
      <a:lvl2pPr marL="525463" indent="-188913" algn="l" defTabSz="731838" rtl="0" eaLnBrk="1" fontAlgn="base" hangingPunct="1">
        <a:spcBef>
          <a:spcPct val="0"/>
        </a:spcBef>
        <a:spcAft>
          <a:spcPct val="20000"/>
        </a:spcAft>
        <a:buClr>
          <a:srgbClr val="003256"/>
        </a:buClr>
        <a:buChar char="-"/>
        <a:tabLst>
          <a:tab pos="1795463" algn="l"/>
        </a:tabLst>
        <a:defRPr sz="1600">
          <a:solidFill>
            <a:srgbClr val="000000"/>
          </a:solidFill>
          <a:latin typeface="+mn-lt"/>
          <a:ea typeface="+mn-ea"/>
          <a:cs typeface="+mn-cs"/>
        </a:defRPr>
      </a:lvl2pPr>
      <a:lvl3pPr marL="808038" indent="-188913" algn="l" defTabSz="731838" rtl="0" eaLnBrk="1" fontAlgn="base" hangingPunct="1">
        <a:spcBef>
          <a:spcPct val="0"/>
        </a:spcBef>
        <a:spcAft>
          <a:spcPct val="20000"/>
        </a:spcAft>
        <a:buClr>
          <a:srgbClr val="003256"/>
        </a:buClr>
        <a:buChar char="-"/>
        <a:tabLst>
          <a:tab pos="1795463" algn="l"/>
        </a:tabLst>
        <a:defRPr sz="1400">
          <a:solidFill>
            <a:srgbClr val="000000"/>
          </a:solidFill>
          <a:latin typeface="+mn-lt"/>
          <a:ea typeface="+mn-ea"/>
          <a:cs typeface="+mn-cs"/>
        </a:defRPr>
      </a:lvl3pPr>
      <a:lvl4pPr marL="1092200" indent="-188913" algn="l" defTabSz="731838" rtl="0" eaLnBrk="1" fontAlgn="base" hangingPunct="1">
        <a:spcBef>
          <a:spcPct val="0"/>
        </a:spcBef>
        <a:spcAft>
          <a:spcPct val="20000"/>
        </a:spcAft>
        <a:buClr>
          <a:srgbClr val="003256"/>
        </a:buClr>
        <a:buChar char="-"/>
        <a:tabLst>
          <a:tab pos="1795463" algn="l"/>
        </a:tabLst>
        <a:defRPr sz="1400">
          <a:solidFill>
            <a:srgbClr val="000000"/>
          </a:solidFill>
          <a:latin typeface="+mn-lt"/>
          <a:ea typeface="+mn-ea"/>
          <a:cs typeface="+mn-cs"/>
        </a:defRPr>
      </a:lvl4pPr>
      <a:lvl5pPr marL="1376363" indent="-169863" algn="l" defTabSz="731838" rtl="0" eaLnBrk="1" fontAlgn="base" hangingPunct="1">
        <a:spcBef>
          <a:spcPct val="0"/>
        </a:spcBef>
        <a:spcAft>
          <a:spcPct val="20000"/>
        </a:spcAft>
        <a:buClr>
          <a:srgbClr val="003256"/>
        </a:buClr>
        <a:buChar char="-"/>
        <a:tabLst>
          <a:tab pos="1795463" algn="l"/>
        </a:tabLst>
        <a:defRPr sz="1400">
          <a:solidFill>
            <a:srgbClr val="000000"/>
          </a:solidFill>
          <a:latin typeface="+mn-lt"/>
          <a:ea typeface="+mn-ea"/>
          <a:cs typeface="+mn-cs"/>
        </a:defRPr>
      </a:lvl5pPr>
      <a:lvl6pPr marL="1833563" indent="-169863" algn="l" defTabSz="731838" rtl="0" eaLnBrk="1" fontAlgn="base" hangingPunct="1">
        <a:spcBef>
          <a:spcPct val="0"/>
        </a:spcBef>
        <a:spcAft>
          <a:spcPct val="20000"/>
        </a:spcAft>
        <a:buClr>
          <a:srgbClr val="003256"/>
        </a:buClr>
        <a:buChar char="-"/>
        <a:tabLst>
          <a:tab pos="1795463" algn="l"/>
        </a:tabLst>
        <a:defRPr>
          <a:solidFill>
            <a:srgbClr val="004E69"/>
          </a:solidFill>
          <a:latin typeface="+mn-lt"/>
          <a:ea typeface="+mn-ea"/>
          <a:cs typeface="+mn-cs"/>
        </a:defRPr>
      </a:lvl6pPr>
      <a:lvl7pPr marL="2290763" indent="-169863" algn="l" defTabSz="731838" rtl="0" eaLnBrk="1" fontAlgn="base" hangingPunct="1">
        <a:spcBef>
          <a:spcPct val="0"/>
        </a:spcBef>
        <a:spcAft>
          <a:spcPct val="20000"/>
        </a:spcAft>
        <a:buClr>
          <a:srgbClr val="003256"/>
        </a:buClr>
        <a:buChar char="-"/>
        <a:tabLst>
          <a:tab pos="1795463" algn="l"/>
        </a:tabLst>
        <a:defRPr>
          <a:solidFill>
            <a:srgbClr val="004E69"/>
          </a:solidFill>
          <a:latin typeface="+mn-lt"/>
          <a:ea typeface="+mn-ea"/>
          <a:cs typeface="+mn-cs"/>
        </a:defRPr>
      </a:lvl7pPr>
      <a:lvl8pPr marL="2747963" indent="-169863" algn="l" defTabSz="731838" rtl="0" eaLnBrk="1" fontAlgn="base" hangingPunct="1">
        <a:spcBef>
          <a:spcPct val="0"/>
        </a:spcBef>
        <a:spcAft>
          <a:spcPct val="20000"/>
        </a:spcAft>
        <a:buClr>
          <a:srgbClr val="003256"/>
        </a:buClr>
        <a:buChar char="-"/>
        <a:tabLst>
          <a:tab pos="1795463" algn="l"/>
        </a:tabLst>
        <a:defRPr>
          <a:solidFill>
            <a:srgbClr val="004E69"/>
          </a:solidFill>
          <a:latin typeface="+mn-lt"/>
          <a:ea typeface="+mn-ea"/>
          <a:cs typeface="+mn-cs"/>
        </a:defRPr>
      </a:lvl8pPr>
      <a:lvl9pPr marL="3205163" indent="-169863" algn="l" defTabSz="731838" rtl="0" eaLnBrk="1" fontAlgn="base" hangingPunct="1">
        <a:spcBef>
          <a:spcPct val="0"/>
        </a:spcBef>
        <a:spcAft>
          <a:spcPct val="20000"/>
        </a:spcAft>
        <a:buClr>
          <a:srgbClr val="003256"/>
        </a:buClr>
        <a:buChar char="-"/>
        <a:tabLst>
          <a:tab pos="1795463" algn="l"/>
        </a:tabLst>
        <a:defRPr>
          <a:solidFill>
            <a:srgbClr val="004E69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chart" Target="../charts/char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1403346" y="333375"/>
            <a:ext cx="7559675" cy="935038"/>
          </a:xfrm>
        </p:spPr>
        <p:txBody>
          <a:bodyPr anchor="ctr"/>
          <a:lstStyle/>
          <a:p>
            <a:pPr eaLnBrk="1" hangingPunct="1"/>
            <a:r>
              <a:rPr lang="nb-NO" dirty="0"/>
              <a:t>Familiesegmentet</a:t>
            </a:r>
            <a:br>
              <a:rPr lang="nb-NO" dirty="0"/>
            </a:br>
            <a:r>
              <a:rPr lang="nb-NO" dirty="0"/>
              <a:t>Tele2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idx="1"/>
          </p:nvPr>
        </p:nvSpPr>
        <p:spPr>
          <a:xfrm>
            <a:off x="1366833" y="1628775"/>
            <a:ext cx="8069262" cy="4933950"/>
          </a:xfrm>
        </p:spPr>
        <p:txBody>
          <a:bodyPr/>
          <a:lstStyle/>
          <a:p>
            <a:pPr algn="l" eaLnBrk="1" hangingPunct="1"/>
            <a:r>
              <a:rPr lang="nb-NO" sz="1200" dirty="0"/>
              <a:t>Leif Henrik Husom</a:t>
            </a:r>
          </a:p>
          <a:p>
            <a:pPr algn="l" eaLnBrk="1" hangingPunct="1"/>
            <a:endParaRPr lang="nb-NO" sz="1200" dirty="0"/>
          </a:p>
          <a:p>
            <a:pPr algn="l" eaLnBrk="1" hangingPunct="1"/>
            <a:r>
              <a:rPr lang="nb-NO" sz="1200" dirty="0"/>
              <a:t>Oslo, 04.03.2010</a:t>
            </a:r>
          </a:p>
          <a:p>
            <a:pPr algn="l" eaLnBrk="1" hangingPunct="1"/>
            <a:r>
              <a:rPr lang="nb-NO" sz="1200" dirty="0"/>
              <a:t>Leif.henrik.husom@perceptor.no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680" y="-315416"/>
            <a:ext cx="12313368" cy="755650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 rot="354850">
            <a:off x="8648265" y="2773030"/>
            <a:ext cx="1855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rgbClr val="000000"/>
                </a:solidFill>
                <a:latin typeface="American Typewriter"/>
                <a:cs typeface="American Typewriter"/>
              </a:rPr>
              <a:t>Bokbasen</a:t>
            </a:r>
          </a:p>
        </p:txBody>
      </p:sp>
      <p:sp>
        <p:nvSpPr>
          <p:cNvPr id="8" name="TekstSylinder 7"/>
          <p:cNvSpPr txBox="1"/>
          <p:nvPr/>
        </p:nvSpPr>
        <p:spPr>
          <a:xfrm rot="388235">
            <a:off x="7664501" y="3461935"/>
            <a:ext cx="4171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>
                <a:solidFill>
                  <a:srgbClr val="000000"/>
                </a:solidFill>
                <a:latin typeface="American Typewriter"/>
                <a:cs typeface="American Typewriter"/>
              </a:rPr>
              <a:t>E-utlånere: Bruk av bibliotek og kjøp av </a:t>
            </a:r>
            <a:r>
              <a:rPr lang="nn-NO" dirty="0" err="1">
                <a:solidFill>
                  <a:srgbClr val="000000"/>
                </a:solidFill>
                <a:latin typeface="American Typewriter"/>
                <a:cs typeface="American Typewriter"/>
              </a:rPr>
              <a:t>ebøker</a:t>
            </a:r>
            <a:endParaRPr lang="nn-NO" dirty="0">
              <a:solidFill>
                <a:srgbClr val="000000"/>
              </a:solidFill>
              <a:latin typeface="American Typewriter"/>
              <a:cs typeface="American Typewriter"/>
            </a:endParaRPr>
          </a:p>
        </p:txBody>
      </p:sp>
      <p:sp>
        <p:nvSpPr>
          <p:cNvPr id="9" name="TekstSylinder 8"/>
          <p:cNvSpPr txBox="1"/>
          <p:nvPr/>
        </p:nvSpPr>
        <p:spPr>
          <a:xfrm rot="388235">
            <a:off x="7415178" y="3888165"/>
            <a:ext cx="1814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>
                <a:solidFill>
                  <a:srgbClr val="000000"/>
                </a:solidFill>
                <a:latin typeface="American Typewriter"/>
                <a:cs typeface="American Typewriter"/>
              </a:rPr>
              <a:t>Leif Henrik Husom</a:t>
            </a:r>
          </a:p>
        </p:txBody>
      </p:sp>
      <p:sp>
        <p:nvSpPr>
          <p:cNvPr id="10" name="TekstSylinder 9"/>
          <p:cNvSpPr txBox="1"/>
          <p:nvPr/>
        </p:nvSpPr>
        <p:spPr>
          <a:xfrm rot="388235">
            <a:off x="10233479" y="4100589"/>
            <a:ext cx="1329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>
                <a:solidFill>
                  <a:srgbClr val="000000"/>
                </a:solidFill>
                <a:latin typeface="American Typewriter"/>
                <a:cs typeface="American Typewriter"/>
              </a:rPr>
              <a:t>20.09.2017</a:t>
            </a:r>
          </a:p>
        </p:txBody>
      </p:sp>
      <p:sp>
        <p:nvSpPr>
          <p:cNvPr id="11" name="TekstSylinder 10"/>
          <p:cNvSpPr txBox="1"/>
          <p:nvPr/>
        </p:nvSpPr>
        <p:spPr>
          <a:xfrm rot="354850">
            <a:off x="10199545" y="2447835"/>
            <a:ext cx="1618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rgbClr val="000000"/>
                </a:solidFill>
                <a:latin typeface="American Typewriter"/>
                <a:cs typeface="American Typewriter"/>
              </a:rPr>
              <a:t>Rapport</a:t>
            </a:r>
          </a:p>
        </p:txBody>
      </p:sp>
    </p:spTree>
    <p:extLst>
      <p:ext uri="{BB962C8B-B14F-4D97-AF65-F5344CB8AC3E}">
        <p14:creationId xmlns:p14="http://schemas.microsoft.com/office/powerpoint/2010/main" val="223816231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644054011"/>
              </p:ext>
            </p:extLst>
          </p:nvPr>
        </p:nvGraphicFramePr>
        <p:xfrm>
          <a:off x="695401" y="1484784"/>
          <a:ext cx="9721079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ktangel 20"/>
          <p:cNvSpPr/>
          <p:nvPr/>
        </p:nvSpPr>
        <p:spPr>
          <a:xfrm>
            <a:off x="9566694" y="1627341"/>
            <a:ext cx="729434" cy="2544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1" y="409985"/>
            <a:ext cx="9721080" cy="911225"/>
          </a:xfrm>
        </p:spPr>
        <p:txBody>
          <a:bodyPr/>
          <a:lstStyle/>
          <a:p>
            <a:r>
              <a:rPr lang="nb-NO" sz="1200" dirty="0"/>
              <a:t>Besøk på biblioteket hos eBokBib-brukerne: </a:t>
            </a:r>
            <a:br>
              <a:rPr lang="nb-NO" sz="1600" dirty="0"/>
            </a:br>
            <a:r>
              <a:rPr lang="nb-NO" dirty="0"/>
              <a:t>Netto nedgang i bibliotekbesøk blant e-bok brukerne </a:t>
            </a:r>
            <a:br>
              <a:rPr lang="nb-NO" dirty="0"/>
            </a:br>
            <a:r>
              <a:rPr lang="nb-NO" sz="1600" dirty="0"/>
              <a:t>1 av 4 lånere av e-bøker </a:t>
            </a:r>
            <a:r>
              <a:rPr lang="nb-NO" sz="1600" i="1" dirty="0"/>
              <a:t>besøker</a:t>
            </a:r>
            <a:r>
              <a:rPr lang="nb-NO" sz="1600" dirty="0"/>
              <a:t> biblioteket sjeldnere – men andel er lik fra 2016</a:t>
            </a:r>
          </a:p>
        </p:txBody>
      </p:sp>
      <p:sp>
        <p:nvSpPr>
          <p:cNvPr id="10" name="Rectangle 9"/>
          <p:cNvSpPr/>
          <p:nvPr/>
        </p:nvSpPr>
        <p:spPr>
          <a:xfrm>
            <a:off x="8472264" y="6581002"/>
            <a:ext cx="1800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000" i="1" dirty="0"/>
              <a:t>Base: Lånere av e-bøker</a:t>
            </a:r>
            <a:endParaRPr lang="nb-NO" sz="10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196F9E-E12F-401B-8F2E-F988E23815B8}" type="slidenum">
              <a:rPr lang="nb-NO" smtClean="0"/>
              <a:pPr/>
              <a:t>10</a:t>
            </a:fld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1847528" y="1541433"/>
            <a:ext cx="66967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/>
              <a:t>Etter at du startet å låne e-bøker fra biblioteket, besøker du biblioteket: </a:t>
            </a:r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68208" y="5153859"/>
            <a:ext cx="3240360" cy="1269141"/>
          </a:xfrm>
          <a:prstGeom prst="rect">
            <a:avLst/>
          </a:prstGeom>
        </p:spPr>
      </p:pic>
      <p:sp>
        <p:nvSpPr>
          <p:cNvPr id="9" name="Rektangel 20"/>
          <p:cNvSpPr/>
          <p:nvPr/>
        </p:nvSpPr>
        <p:spPr>
          <a:xfrm>
            <a:off x="9566694" y="1940042"/>
            <a:ext cx="729434" cy="2544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>
                <a:solidFill>
                  <a:schemeClr val="bg1"/>
                </a:solidFill>
              </a:rPr>
              <a:t>2016</a:t>
            </a:r>
          </a:p>
        </p:txBody>
      </p:sp>
      <p:cxnSp>
        <p:nvCxnSpPr>
          <p:cNvPr id="11" name="Rett linje 10"/>
          <p:cNvCxnSpPr/>
          <p:nvPr/>
        </p:nvCxnSpPr>
        <p:spPr>
          <a:xfrm flipV="1">
            <a:off x="6960096" y="2780928"/>
            <a:ext cx="0" cy="201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/>
          <p:nvPr/>
        </p:nvCxnSpPr>
        <p:spPr>
          <a:xfrm flipH="1">
            <a:off x="5591944" y="2780928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/>
          <p:cNvCxnSpPr/>
          <p:nvPr/>
        </p:nvCxnSpPr>
        <p:spPr>
          <a:xfrm flipH="1">
            <a:off x="6600056" y="4797152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ktangel 15"/>
          <p:cNvSpPr/>
          <p:nvPr/>
        </p:nvSpPr>
        <p:spPr>
          <a:xfrm>
            <a:off x="6816080" y="2924944"/>
            <a:ext cx="576064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-18%</a:t>
            </a:r>
          </a:p>
        </p:txBody>
      </p:sp>
    </p:spTree>
    <p:extLst>
      <p:ext uri="{BB962C8B-B14F-4D97-AF65-F5344CB8AC3E}">
        <p14:creationId xmlns:p14="http://schemas.microsoft.com/office/powerpoint/2010/main" val="141468309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651190353"/>
              </p:ext>
            </p:extLst>
          </p:nvPr>
        </p:nvGraphicFramePr>
        <p:xfrm>
          <a:off x="695401" y="1484784"/>
          <a:ext cx="9721079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ktangel 20"/>
          <p:cNvSpPr/>
          <p:nvPr/>
        </p:nvSpPr>
        <p:spPr>
          <a:xfrm>
            <a:off x="9480376" y="5661249"/>
            <a:ext cx="729434" cy="254445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>
                <a:solidFill>
                  <a:schemeClr val="bg1"/>
                </a:solidFill>
              </a:rPr>
              <a:t>2015</a:t>
            </a:r>
          </a:p>
        </p:txBody>
      </p:sp>
      <p:sp>
        <p:nvSpPr>
          <p:cNvPr id="12" name="Rektangel 20"/>
          <p:cNvSpPr/>
          <p:nvPr/>
        </p:nvSpPr>
        <p:spPr>
          <a:xfrm>
            <a:off x="9480376" y="5301209"/>
            <a:ext cx="729434" cy="2544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1" y="409985"/>
            <a:ext cx="9721080" cy="911225"/>
          </a:xfrm>
        </p:spPr>
        <p:txBody>
          <a:bodyPr/>
          <a:lstStyle/>
          <a:p>
            <a:r>
              <a:rPr lang="nb-NO" sz="1200" dirty="0"/>
              <a:t>Hvordan utlån av e-bøker påvirker utlån av papirbøker:</a:t>
            </a:r>
            <a:br>
              <a:rPr lang="nb-NO" sz="1600" dirty="0"/>
            </a:br>
            <a:r>
              <a:rPr lang="nb-NO" dirty="0"/>
              <a:t>1 av 3 låner færre papirbøker… færre e-bok lesere låner flere papirbøker</a:t>
            </a:r>
            <a:endParaRPr lang="nb-NO" sz="1200" dirty="0"/>
          </a:p>
        </p:txBody>
      </p:sp>
      <p:sp>
        <p:nvSpPr>
          <p:cNvPr id="5" name="Rectangle 4"/>
          <p:cNvSpPr/>
          <p:nvPr/>
        </p:nvSpPr>
        <p:spPr>
          <a:xfrm>
            <a:off x="1847529" y="1512368"/>
            <a:ext cx="80506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Videre ønsker vi å vite om du har endret dine LÅN av papirbøker etter at du startet å låne e-bøker på biblioteket. Etter at du startet å låne e-bøker, låner du nå &lt;flere / færre&gt; papirbøker enn tidligere….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472264" y="6581002"/>
            <a:ext cx="1800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000" i="1" dirty="0"/>
              <a:t>Base: Lånere av e-bøker</a:t>
            </a:r>
            <a:endParaRPr lang="nb-NO" sz="10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196F9E-E12F-401B-8F2E-F988E23815B8}" type="slidenum">
              <a:rPr lang="nb-NO" smtClean="0"/>
              <a:pPr/>
              <a:t>11</a:t>
            </a:fld>
            <a:endParaRPr lang="nb-NO" dirty="0"/>
          </a:p>
        </p:txBody>
      </p:sp>
      <p:sp>
        <p:nvSpPr>
          <p:cNvPr id="13" name="Høyre klammeparentes 11"/>
          <p:cNvSpPr/>
          <p:nvPr/>
        </p:nvSpPr>
        <p:spPr>
          <a:xfrm>
            <a:off x="5874134" y="4077072"/>
            <a:ext cx="432048" cy="1487768"/>
          </a:xfrm>
          <a:prstGeom prst="rightBrac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2"/>
          <p:cNvSpPr txBox="1"/>
          <p:nvPr/>
        </p:nvSpPr>
        <p:spPr>
          <a:xfrm>
            <a:off x="6306182" y="3986404"/>
            <a:ext cx="648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100" dirty="0"/>
              <a:t>Låner færre</a:t>
            </a:r>
          </a:p>
        </p:txBody>
      </p:sp>
      <p:sp>
        <p:nvSpPr>
          <p:cNvPr id="15" name="Rektangel 20"/>
          <p:cNvSpPr/>
          <p:nvPr/>
        </p:nvSpPr>
        <p:spPr>
          <a:xfrm>
            <a:off x="6364965" y="4993862"/>
            <a:ext cx="548035" cy="210285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b="1" dirty="0">
                <a:solidFill>
                  <a:schemeClr val="bg1"/>
                </a:solidFill>
              </a:rPr>
              <a:t>30%</a:t>
            </a:r>
          </a:p>
        </p:txBody>
      </p:sp>
      <p:sp>
        <p:nvSpPr>
          <p:cNvPr id="16" name="Rektangel 20"/>
          <p:cNvSpPr/>
          <p:nvPr/>
        </p:nvSpPr>
        <p:spPr>
          <a:xfrm>
            <a:off x="6364965" y="4725145"/>
            <a:ext cx="548035" cy="21028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b="1" dirty="0">
                <a:solidFill>
                  <a:schemeClr val="bg1"/>
                </a:solidFill>
              </a:rPr>
              <a:t>33%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32948" y="1842878"/>
            <a:ext cx="2776041" cy="1730138"/>
          </a:xfrm>
          <a:prstGeom prst="rect">
            <a:avLst/>
          </a:prstGeom>
        </p:spPr>
      </p:pic>
      <p:sp>
        <p:nvSpPr>
          <p:cNvPr id="17" name="Rektangel 20"/>
          <p:cNvSpPr/>
          <p:nvPr/>
        </p:nvSpPr>
        <p:spPr>
          <a:xfrm>
            <a:off x="9480376" y="4993966"/>
            <a:ext cx="729434" cy="2544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19" name="Rektangel 20"/>
          <p:cNvSpPr/>
          <p:nvPr/>
        </p:nvSpPr>
        <p:spPr>
          <a:xfrm>
            <a:off x="6364965" y="4473117"/>
            <a:ext cx="548035" cy="21028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b="1" dirty="0">
                <a:solidFill>
                  <a:schemeClr val="bg1"/>
                </a:solidFill>
              </a:rPr>
              <a:t>33%</a:t>
            </a:r>
          </a:p>
        </p:txBody>
      </p:sp>
    </p:spTree>
    <p:extLst>
      <p:ext uri="{BB962C8B-B14F-4D97-AF65-F5344CB8AC3E}">
        <p14:creationId xmlns:p14="http://schemas.microsoft.com/office/powerpoint/2010/main" val="125013566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517657610"/>
              </p:ext>
            </p:extLst>
          </p:nvPr>
        </p:nvGraphicFramePr>
        <p:xfrm>
          <a:off x="695400" y="1340768"/>
          <a:ext cx="1022513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8641"/>
            <a:ext cx="9267998" cy="911225"/>
          </a:xfrm>
        </p:spPr>
        <p:txBody>
          <a:bodyPr/>
          <a:lstStyle/>
          <a:p>
            <a:r>
              <a:rPr lang="nb-NO" sz="1200" dirty="0"/>
              <a:t>Preferanse:</a:t>
            </a:r>
            <a:br>
              <a:rPr lang="nb-NO" dirty="0"/>
            </a:br>
            <a:r>
              <a:rPr lang="nb-NO" dirty="0"/>
              <a:t>70% av e-boklånerne foretrekker e-bok over papirbok</a:t>
            </a:r>
            <a:br>
              <a:rPr lang="nb-NO" dirty="0"/>
            </a:br>
            <a:r>
              <a:rPr lang="nb-NO" sz="1800" dirty="0"/>
              <a:t>Andelen er stabil over tid </a:t>
            </a:r>
            <a:endParaRPr lang="nb-NO" sz="24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8400256" y="6453337"/>
            <a:ext cx="2133600" cy="365125"/>
          </a:xfrm>
        </p:spPr>
        <p:txBody>
          <a:bodyPr/>
          <a:lstStyle/>
          <a:p>
            <a:fld id="{EB196F9E-E12F-401B-8F2E-F988E23815B8}" type="slidenum">
              <a:rPr lang="nb-NO" smtClean="0"/>
              <a:pPr/>
              <a:t>12</a:t>
            </a:fld>
            <a:endParaRPr lang="nb-NO" dirty="0"/>
          </a:p>
        </p:txBody>
      </p:sp>
      <p:sp>
        <p:nvSpPr>
          <p:cNvPr id="18" name="Rectangle 17"/>
          <p:cNvSpPr/>
          <p:nvPr/>
        </p:nvSpPr>
        <p:spPr>
          <a:xfrm>
            <a:off x="1415480" y="6611780"/>
            <a:ext cx="1800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000" i="1" dirty="0"/>
              <a:t>Base: Lånere av e-bøker</a:t>
            </a:r>
            <a:endParaRPr lang="nb-NO" sz="1000" i="1" dirty="0"/>
          </a:p>
        </p:txBody>
      </p:sp>
      <p:sp>
        <p:nvSpPr>
          <p:cNvPr id="10" name="Rektangel 9"/>
          <p:cNvSpPr/>
          <p:nvPr/>
        </p:nvSpPr>
        <p:spPr>
          <a:xfrm>
            <a:off x="9552384" y="1412776"/>
            <a:ext cx="729434" cy="2313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8" name="Rectangle 7"/>
          <p:cNvSpPr/>
          <p:nvPr/>
        </p:nvSpPr>
        <p:spPr>
          <a:xfrm>
            <a:off x="1991544" y="1412776"/>
            <a:ext cx="640871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nb-NO" b="1" dirty="0"/>
              <a:t>PREFERANSE: </a:t>
            </a:r>
            <a:endParaRPr lang="nb-NO" dirty="0"/>
          </a:p>
          <a:p>
            <a:r>
              <a:rPr lang="nb-NO" sz="1400" dirty="0"/>
              <a:t>Hvor sannsynlig er det at du vil foretrekke å låne en e-bok framfor en papirbok </a:t>
            </a:r>
            <a:br>
              <a:rPr lang="nb-NO" sz="1400" dirty="0"/>
            </a:br>
            <a:r>
              <a:rPr lang="nb-NO" sz="1400" dirty="0"/>
              <a:t>hvis samme tittel finnes både som e-bok og som papirbok? </a:t>
            </a:r>
          </a:p>
        </p:txBody>
      </p:sp>
      <p:sp>
        <p:nvSpPr>
          <p:cNvPr id="3" name="Ellipse 2"/>
          <p:cNvSpPr/>
          <p:nvPr/>
        </p:nvSpPr>
        <p:spPr>
          <a:xfrm rot="1314782">
            <a:off x="2422272" y="2696719"/>
            <a:ext cx="2847429" cy="10927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TekstSylinder 15"/>
          <p:cNvSpPr txBox="1"/>
          <p:nvPr/>
        </p:nvSpPr>
        <p:spPr>
          <a:xfrm>
            <a:off x="3143672" y="4750621"/>
            <a:ext cx="2919791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b-NO" i="1" dirty="0"/>
              <a:t>Top 2 2015: 68%</a:t>
            </a:r>
          </a:p>
          <a:p>
            <a:r>
              <a:rPr lang="nb-NO" i="1" dirty="0"/>
              <a:t>Top 2 2016: 73%</a:t>
            </a:r>
          </a:p>
          <a:p>
            <a:r>
              <a:rPr lang="nb-NO" i="1" dirty="0"/>
              <a:t>Top 2 2017:70%</a:t>
            </a:r>
          </a:p>
        </p:txBody>
      </p:sp>
    </p:spTree>
    <p:extLst>
      <p:ext uri="{BB962C8B-B14F-4D97-AF65-F5344CB8AC3E}">
        <p14:creationId xmlns:p14="http://schemas.microsoft.com/office/powerpoint/2010/main" val="184334172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365290598"/>
              </p:ext>
            </p:extLst>
          </p:nvPr>
        </p:nvGraphicFramePr>
        <p:xfrm>
          <a:off x="839416" y="1340768"/>
          <a:ext cx="957706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285528"/>
            <a:ext cx="9123982" cy="911225"/>
          </a:xfrm>
        </p:spPr>
        <p:txBody>
          <a:bodyPr/>
          <a:lstStyle/>
          <a:p>
            <a:r>
              <a:rPr lang="nb-NO" sz="1200" dirty="0"/>
              <a:t>Preferanse og effekt av tilgjengelighet:</a:t>
            </a:r>
            <a:br>
              <a:rPr lang="nb-NO" dirty="0"/>
            </a:br>
            <a:r>
              <a:rPr lang="nb-NO" dirty="0"/>
              <a:t>9 av 10 vil låne færre papirbøker med økt tilgjengelighet av e-bøker</a:t>
            </a:r>
            <a:br>
              <a:rPr lang="nb-NO" dirty="0"/>
            </a:br>
            <a:r>
              <a:rPr lang="nb-NO" sz="1600" dirty="0"/>
              <a:t>…og 57% vil låne flere e-bøker med økt utvalg</a:t>
            </a:r>
            <a:br>
              <a:rPr lang="nb-NO" sz="1600" dirty="0"/>
            </a:br>
            <a:r>
              <a:rPr lang="nb-NO" sz="1600" dirty="0"/>
              <a:t>Ingen endringer siste to år</a:t>
            </a:r>
            <a:endParaRPr lang="nb-NO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8400256" y="6453337"/>
            <a:ext cx="2133600" cy="365125"/>
          </a:xfrm>
        </p:spPr>
        <p:txBody>
          <a:bodyPr/>
          <a:lstStyle/>
          <a:p>
            <a:fld id="{EB196F9E-E12F-401B-8F2E-F988E23815B8}" type="slidenum">
              <a:rPr lang="nb-NO" smtClean="0"/>
              <a:pPr/>
              <a:t>13</a:t>
            </a:fld>
            <a:endParaRPr lang="nb-NO" dirty="0"/>
          </a:p>
        </p:txBody>
      </p:sp>
      <p:sp>
        <p:nvSpPr>
          <p:cNvPr id="18" name="Rectangle 17"/>
          <p:cNvSpPr/>
          <p:nvPr/>
        </p:nvSpPr>
        <p:spPr>
          <a:xfrm>
            <a:off x="1415480" y="6611780"/>
            <a:ext cx="1800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000" i="1" dirty="0"/>
              <a:t>Base: Lånere av e-bøker</a:t>
            </a:r>
            <a:endParaRPr lang="nb-NO" sz="1000" i="1" dirty="0"/>
          </a:p>
        </p:txBody>
      </p:sp>
      <p:sp>
        <p:nvSpPr>
          <p:cNvPr id="10" name="Rektangel 9"/>
          <p:cNvSpPr/>
          <p:nvPr/>
        </p:nvSpPr>
        <p:spPr>
          <a:xfrm>
            <a:off x="9552384" y="1412776"/>
            <a:ext cx="729434" cy="2313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9" name="Rectangle 8"/>
          <p:cNvSpPr/>
          <p:nvPr/>
        </p:nvSpPr>
        <p:spPr>
          <a:xfrm>
            <a:off x="2066266" y="5650619"/>
            <a:ext cx="3895836" cy="7848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nb-NO" b="1" dirty="0"/>
              <a:t>EFFEKT AV TILGJENGELIGHET </a:t>
            </a:r>
            <a:br>
              <a:rPr lang="nb-NO" b="1" dirty="0"/>
            </a:br>
            <a:r>
              <a:rPr lang="nb-NO" b="1" dirty="0"/>
              <a:t>PÅ LÅN AV PAPIRBØKER:</a:t>
            </a:r>
            <a:endParaRPr lang="nb-NO" dirty="0"/>
          </a:p>
          <a:p>
            <a:r>
              <a:rPr lang="nb-NO" sz="1050" dirty="0"/>
              <a:t>Dersom bibliotekene får et større utvalg av e-bøker, hvor sannsynlig er det da at du vil låne færre papirbøker enn før?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80840" y="5679021"/>
            <a:ext cx="4010421" cy="7848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nb-NO" b="1" dirty="0"/>
              <a:t>EFFEKT AV TILGJENGELIGHET </a:t>
            </a:r>
            <a:br>
              <a:rPr lang="nb-NO" b="1" dirty="0"/>
            </a:br>
            <a:r>
              <a:rPr lang="nb-NO" b="1" dirty="0"/>
              <a:t>PÅ LÅN AV E-BØKER:</a:t>
            </a:r>
            <a:endParaRPr lang="nb-NO" dirty="0"/>
          </a:p>
          <a:p>
            <a:r>
              <a:rPr lang="nb-NO" sz="1050" dirty="0"/>
              <a:t>Dersom bibliotekene fikk et større utvalg av e-bøker, hvor sannsynlig er det da at du vil låne flere e-bøker enn før? </a:t>
            </a:r>
          </a:p>
        </p:txBody>
      </p:sp>
      <p:sp>
        <p:nvSpPr>
          <p:cNvPr id="3" name="Ellipse 2"/>
          <p:cNvSpPr/>
          <p:nvPr/>
        </p:nvSpPr>
        <p:spPr>
          <a:xfrm rot="1486805">
            <a:off x="1348645" y="3063645"/>
            <a:ext cx="2256931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Ellipse 14"/>
          <p:cNvSpPr/>
          <p:nvPr/>
        </p:nvSpPr>
        <p:spPr>
          <a:xfrm rot="19305865">
            <a:off x="5973789" y="3758119"/>
            <a:ext cx="1939007" cy="9752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528045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8422228"/>
              </p:ext>
            </p:extLst>
          </p:nvPr>
        </p:nvGraphicFramePr>
        <p:xfrm>
          <a:off x="695400" y="1484785"/>
          <a:ext cx="9721080" cy="5077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332657"/>
            <a:ext cx="9433048" cy="911225"/>
          </a:xfrm>
        </p:spPr>
        <p:txBody>
          <a:bodyPr/>
          <a:lstStyle/>
          <a:p>
            <a:r>
              <a:rPr lang="nb-NO" sz="1200" dirty="0"/>
              <a:t>Erstatning hvis e-boka ikke er tilgjengelig:</a:t>
            </a:r>
            <a:br>
              <a:rPr lang="nb-NO" dirty="0"/>
            </a:br>
            <a:r>
              <a:rPr lang="nb-NO" dirty="0"/>
              <a:t>Kjøp av e- eller papirbok er ikke et alternativ om det er venteliste</a:t>
            </a:r>
            <a:endParaRPr lang="nb-NO" sz="1600" i="1" dirty="0"/>
          </a:p>
        </p:txBody>
      </p:sp>
      <p:sp>
        <p:nvSpPr>
          <p:cNvPr id="5" name="Rectangle 4"/>
          <p:cNvSpPr/>
          <p:nvPr/>
        </p:nvSpPr>
        <p:spPr>
          <a:xfrm>
            <a:off x="1913864" y="1519412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/>
              <a:t>Tenk deg at du har bestemt deg for å låne en bestemt bok på biblioteket, men at du får beskjed om at det var venteliste og at e-boken ikke var tilgjengelig før om 3 måneder, ville du da ... 		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00256" y="6520260"/>
            <a:ext cx="2133600" cy="365125"/>
          </a:xfrm>
        </p:spPr>
        <p:txBody>
          <a:bodyPr/>
          <a:lstStyle/>
          <a:p>
            <a:fld id="{EB196F9E-E12F-401B-8F2E-F988E23815B8}" type="slidenum">
              <a:rPr lang="nb-NO" smtClean="0"/>
              <a:pPr/>
              <a:t>14</a:t>
            </a:fld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5799" y="5839486"/>
            <a:ext cx="1032396" cy="542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1624" y="5762848"/>
            <a:ext cx="864096" cy="619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35819" y="5776445"/>
            <a:ext cx="888504" cy="5912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87988" y="5580613"/>
            <a:ext cx="936104" cy="7870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36161" y="5733256"/>
            <a:ext cx="966028" cy="613188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3935922" y="3997480"/>
            <a:ext cx="1622654" cy="17780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/>
          <p:cNvSpPr/>
          <p:nvPr/>
        </p:nvSpPr>
        <p:spPr>
          <a:xfrm>
            <a:off x="1415480" y="6611780"/>
            <a:ext cx="87849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000" i="1" dirty="0"/>
              <a:t>Base: Lånere av e-</a:t>
            </a:r>
            <a:r>
              <a:rPr lang="fr-FR" sz="1000" i="1" dirty="0" err="1"/>
              <a:t>bøker</a:t>
            </a:r>
            <a:r>
              <a:rPr lang="fr-FR" sz="1000" i="1" dirty="0"/>
              <a:t>, </a:t>
            </a:r>
            <a:r>
              <a:rPr lang="fr-FR" sz="1000" i="1" dirty="0" err="1"/>
              <a:t>har</a:t>
            </a:r>
            <a:r>
              <a:rPr lang="fr-FR" sz="1000" i="1" dirty="0"/>
              <a:t> </a:t>
            </a:r>
            <a:r>
              <a:rPr lang="fr-FR" sz="1000" i="1" dirty="0" err="1"/>
              <a:t>ikke</a:t>
            </a:r>
            <a:r>
              <a:rPr lang="fr-FR" sz="1000" i="1" dirty="0"/>
              <a:t> </a:t>
            </a:r>
            <a:r>
              <a:rPr lang="fr-FR" sz="1000" i="1" dirty="0" err="1"/>
              <a:t>kjøpt</a:t>
            </a:r>
            <a:r>
              <a:rPr lang="fr-FR" sz="1000" i="1" dirty="0"/>
              <a:t> </a:t>
            </a:r>
            <a:r>
              <a:rPr lang="fr-FR" sz="1000" i="1" dirty="0" err="1"/>
              <a:t>ebok</a:t>
            </a:r>
            <a:r>
              <a:rPr lang="fr-FR" sz="1000" i="1" dirty="0"/>
              <a:t> </a:t>
            </a:r>
            <a:r>
              <a:rPr lang="fr-FR" sz="1000" i="1" dirty="0" err="1"/>
              <a:t>siste</a:t>
            </a:r>
            <a:r>
              <a:rPr lang="fr-FR" sz="1000" i="1" dirty="0"/>
              <a:t> 6-12 </a:t>
            </a:r>
            <a:r>
              <a:rPr lang="fr-FR" sz="1000" i="1" dirty="0" err="1"/>
              <a:t>måneder</a:t>
            </a:r>
            <a:endParaRPr lang="nb-NO" sz="1000" i="1" dirty="0"/>
          </a:p>
        </p:txBody>
      </p:sp>
    </p:spTree>
    <p:extLst>
      <p:ext uri="{BB962C8B-B14F-4D97-AF65-F5344CB8AC3E}">
        <p14:creationId xmlns:p14="http://schemas.microsoft.com/office/powerpoint/2010/main" val="64104235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19424493"/>
              </p:ext>
            </p:extLst>
          </p:nvPr>
        </p:nvGraphicFramePr>
        <p:xfrm>
          <a:off x="551384" y="1484784"/>
          <a:ext cx="986509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280443"/>
            <a:ext cx="10260632" cy="911225"/>
          </a:xfrm>
        </p:spPr>
        <p:txBody>
          <a:bodyPr/>
          <a:lstStyle/>
          <a:p>
            <a:r>
              <a:rPr lang="nb-NO" sz="1200" dirty="0"/>
              <a:t>Hvordan velges normalt e-boken som lånes :</a:t>
            </a:r>
            <a:br>
              <a:rPr lang="nb-NO" sz="1600" dirty="0"/>
            </a:br>
            <a:r>
              <a:rPr lang="nb-NO" i="1" dirty="0"/>
              <a:t>Søk</a:t>
            </a:r>
            <a:r>
              <a:rPr lang="nb-NO" dirty="0"/>
              <a:t> etter bestemt bok, forfatter eller sjanger brukes oftest ved valg av e-bok</a:t>
            </a:r>
            <a:br>
              <a:rPr lang="nb-NO" dirty="0"/>
            </a:br>
            <a:r>
              <a:rPr lang="nb-NO" sz="1600" dirty="0"/>
              <a:t>Ikke endringer fra 2016</a:t>
            </a:r>
          </a:p>
        </p:txBody>
      </p:sp>
      <p:sp>
        <p:nvSpPr>
          <p:cNvPr id="10" name="Rectangle 9"/>
          <p:cNvSpPr/>
          <p:nvPr/>
        </p:nvSpPr>
        <p:spPr>
          <a:xfrm>
            <a:off x="8472264" y="6581002"/>
            <a:ext cx="1800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000" i="1" dirty="0"/>
              <a:t>Base: Lånere av e-bøker</a:t>
            </a:r>
            <a:endParaRPr lang="nb-NO" sz="10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196F9E-E12F-401B-8F2E-F988E23815B8}" type="slidenum">
              <a:rPr lang="nb-NO" smtClean="0"/>
              <a:pPr/>
              <a:t>15</a:t>
            </a:fld>
            <a:endParaRPr lang="nb-NO" dirty="0"/>
          </a:p>
        </p:txBody>
      </p:sp>
      <p:sp>
        <p:nvSpPr>
          <p:cNvPr id="3" name="Rectangle 2"/>
          <p:cNvSpPr/>
          <p:nvPr/>
        </p:nvSpPr>
        <p:spPr>
          <a:xfrm>
            <a:off x="1883009" y="1533469"/>
            <a:ext cx="45849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/>
              <a:t>Hvordan velger du normalt ut den e-boka du ønsker å låne? 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08857" y="4653136"/>
            <a:ext cx="2689885" cy="1789996"/>
          </a:xfrm>
          <a:prstGeom prst="rect">
            <a:avLst/>
          </a:prstGeom>
        </p:spPr>
      </p:pic>
      <p:sp>
        <p:nvSpPr>
          <p:cNvPr id="11" name="Rektangel 20"/>
          <p:cNvSpPr/>
          <p:nvPr/>
        </p:nvSpPr>
        <p:spPr>
          <a:xfrm>
            <a:off x="9543030" y="1536980"/>
            <a:ext cx="729434" cy="2544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>
                <a:solidFill>
                  <a:schemeClr val="bg1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7338667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8100" y="1844822"/>
            <a:ext cx="9500388" cy="29302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0034" y="4869159"/>
            <a:ext cx="3061426" cy="17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5400" y="332657"/>
            <a:ext cx="9195990" cy="911225"/>
          </a:xfrm>
        </p:spPr>
        <p:txBody>
          <a:bodyPr/>
          <a:lstStyle/>
          <a:p>
            <a:r>
              <a:rPr lang="nb-NO" sz="1200" dirty="0"/>
              <a:t>Årsak til e-utlån (ordsky):</a:t>
            </a:r>
            <a:br>
              <a:rPr lang="nb-NO" sz="1600" dirty="0"/>
            </a:br>
            <a:r>
              <a:rPr lang="nb-NO" dirty="0"/>
              <a:t>E-bøker lånes fordi det er tilgjengelig, enkelt, lettvint og praktisk</a:t>
            </a:r>
            <a:br>
              <a:rPr lang="nb-NO" dirty="0"/>
            </a:br>
            <a:r>
              <a:rPr lang="nb-NO" sz="1600" dirty="0"/>
              <a:t>…og gratis…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1073" y="1412776"/>
            <a:ext cx="7185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/>
              <a:t>Årsak til e-utlån (ordsky)</a:t>
            </a:r>
            <a:endParaRPr lang="nb-NO" dirty="0"/>
          </a:p>
          <a:p>
            <a:r>
              <a:rPr lang="nb-NO" dirty="0"/>
              <a:t>Skriv ned de viktigste grunnene til at du låner e-bøker fra biblioteket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196F9E-E12F-401B-8F2E-F988E23815B8}" type="slidenum">
              <a:rPr lang="nb-NO" smtClean="0"/>
              <a:pPr/>
              <a:t>16</a:t>
            </a:fld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3002" y="4873436"/>
            <a:ext cx="3355446" cy="172343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Rektangel 19"/>
          <p:cNvSpPr/>
          <p:nvPr/>
        </p:nvSpPr>
        <p:spPr>
          <a:xfrm>
            <a:off x="7461539" y="4885954"/>
            <a:ext cx="808723" cy="283178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11" name="Rektangel 20"/>
          <p:cNvSpPr/>
          <p:nvPr/>
        </p:nvSpPr>
        <p:spPr>
          <a:xfrm>
            <a:off x="4648090" y="4917495"/>
            <a:ext cx="808723" cy="283178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>
                <a:solidFill>
                  <a:schemeClr val="bg1"/>
                </a:solidFill>
              </a:rPr>
              <a:t>2015</a:t>
            </a:r>
          </a:p>
        </p:txBody>
      </p:sp>
      <p:sp>
        <p:nvSpPr>
          <p:cNvPr id="12" name="Rektangel 20"/>
          <p:cNvSpPr/>
          <p:nvPr/>
        </p:nvSpPr>
        <p:spPr>
          <a:xfrm>
            <a:off x="9617111" y="1988840"/>
            <a:ext cx="808723" cy="28317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80818" y="4869159"/>
            <a:ext cx="2937837" cy="17281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Picture 1" descr="Ordsky - årsak til eutlå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391" y="5220269"/>
            <a:ext cx="2724739" cy="946488"/>
          </a:xfrm>
          <a:prstGeom prst="rect">
            <a:avLst/>
          </a:prstGeom>
        </p:spPr>
      </p:pic>
      <p:sp>
        <p:nvSpPr>
          <p:cNvPr id="15" name="Rektangel 20"/>
          <p:cNvSpPr/>
          <p:nvPr/>
        </p:nvSpPr>
        <p:spPr>
          <a:xfrm>
            <a:off x="1926277" y="4919828"/>
            <a:ext cx="808723" cy="28317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>
                <a:solidFill>
                  <a:schemeClr val="bg1"/>
                </a:solidFill>
              </a:rPr>
              <a:t>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863" y="1959617"/>
            <a:ext cx="6010457" cy="266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9578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33103516"/>
              </p:ext>
            </p:extLst>
          </p:nvPr>
        </p:nvGraphicFramePr>
        <p:xfrm>
          <a:off x="551384" y="1700809"/>
          <a:ext cx="10009112" cy="4888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2"/>
          <p:cNvSpPr/>
          <p:nvPr/>
        </p:nvSpPr>
        <p:spPr>
          <a:xfrm>
            <a:off x="1891960" y="1726266"/>
            <a:ext cx="6210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000" b="1" dirty="0"/>
              <a:t>Fremtidig utlån/kjøp</a:t>
            </a:r>
            <a:endParaRPr lang="nb-NO" sz="1000" dirty="0"/>
          </a:p>
          <a:p>
            <a:r>
              <a:rPr lang="nb-NO" sz="1000" dirty="0"/>
              <a:t>Hvor sannsynlig er det at du i løpet av de neste 12 månedene vil…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51384" y="267354"/>
            <a:ext cx="9361040" cy="1074808"/>
          </a:xfrm>
        </p:spPr>
        <p:txBody>
          <a:bodyPr/>
          <a:lstStyle/>
          <a:p>
            <a:r>
              <a:rPr lang="nb-NO" sz="1200" dirty="0"/>
              <a:t>Fremtidig utlån / kjøp blant eBokBib brukere: </a:t>
            </a:r>
            <a:br>
              <a:rPr lang="nb-NO" dirty="0"/>
            </a:br>
            <a:r>
              <a:rPr lang="nb-NO" dirty="0"/>
              <a:t>For 75% er det sannsynlig at man vil </a:t>
            </a:r>
            <a:r>
              <a:rPr lang="nb-NO" i="1" dirty="0"/>
              <a:t>fortsette</a:t>
            </a:r>
            <a:r>
              <a:rPr lang="nb-NO" dirty="0"/>
              <a:t> å låne e-bøker</a:t>
            </a:r>
            <a:br>
              <a:rPr lang="nb-NO" dirty="0"/>
            </a:br>
            <a:r>
              <a:rPr lang="nb-NO" sz="1600" dirty="0"/>
              <a:t>…og 1 av 5 sier det er sannsynlig at de vil kjøpe e-bøker på norsk kommende år</a:t>
            </a:r>
            <a:br>
              <a:rPr lang="nb-NO" sz="1600" dirty="0"/>
            </a:br>
            <a:r>
              <a:rPr lang="nb-NO" sz="1600" dirty="0"/>
              <a:t>...og 1 av 4 vil kjøpe en e-bok på et annet språk</a:t>
            </a:r>
            <a:endParaRPr lang="nb-NO" dirty="0"/>
          </a:p>
        </p:txBody>
      </p:sp>
      <p:sp>
        <p:nvSpPr>
          <p:cNvPr id="15" name="Rectangle 9"/>
          <p:cNvSpPr/>
          <p:nvPr/>
        </p:nvSpPr>
        <p:spPr>
          <a:xfrm>
            <a:off x="8472264" y="6581002"/>
            <a:ext cx="1800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000" i="1" dirty="0"/>
              <a:t>Base: Lånere av e-bøker</a:t>
            </a:r>
            <a:endParaRPr lang="nb-NO" sz="1000" i="1" dirty="0"/>
          </a:p>
        </p:txBody>
      </p:sp>
      <p:sp>
        <p:nvSpPr>
          <p:cNvPr id="10" name="Rectangle 9"/>
          <p:cNvSpPr/>
          <p:nvPr/>
        </p:nvSpPr>
        <p:spPr>
          <a:xfrm>
            <a:off x="2351584" y="2348880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Snitt</a:t>
            </a:r>
          </a:p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4.2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99731" y="2348880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Snitt</a:t>
            </a:r>
          </a:p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688288" y="2348880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Snitt</a:t>
            </a:r>
          </a:p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2.3</a:t>
            </a:r>
          </a:p>
        </p:txBody>
      </p:sp>
      <p:sp>
        <p:nvSpPr>
          <p:cNvPr id="24" name="Rektangel 20"/>
          <p:cNvSpPr/>
          <p:nvPr/>
        </p:nvSpPr>
        <p:spPr>
          <a:xfrm>
            <a:off x="1956517" y="2132857"/>
            <a:ext cx="545245" cy="15768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2" name="Ellipse 1"/>
          <p:cNvSpPr/>
          <p:nvPr/>
        </p:nvSpPr>
        <p:spPr>
          <a:xfrm>
            <a:off x="1817686" y="3501008"/>
            <a:ext cx="1368152" cy="23042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524941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533790"/>
              </p:ext>
            </p:extLst>
          </p:nvPr>
        </p:nvGraphicFramePr>
        <p:xfrm>
          <a:off x="623392" y="1700809"/>
          <a:ext cx="9405472" cy="4888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2"/>
          <p:cNvSpPr/>
          <p:nvPr/>
        </p:nvSpPr>
        <p:spPr>
          <a:xfrm>
            <a:off x="839416" y="1678794"/>
            <a:ext cx="6210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000" b="1" dirty="0"/>
              <a:t>Fremtidig utlån/kjøp</a:t>
            </a:r>
            <a:endParaRPr lang="nb-NO" sz="1000" dirty="0"/>
          </a:p>
          <a:p>
            <a:r>
              <a:rPr lang="nb-NO" sz="1000" dirty="0"/>
              <a:t>Hvor sannsynlig er det at du i løpet av de neste 12 månedene vil…</a:t>
            </a:r>
          </a:p>
        </p:txBody>
      </p:sp>
      <p:sp>
        <p:nvSpPr>
          <p:cNvPr id="7" name="Rektangel 20"/>
          <p:cNvSpPr/>
          <p:nvPr/>
        </p:nvSpPr>
        <p:spPr>
          <a:xfrm>
            <a:off x="1956517" y="2132857"/>
            <a:ext cx="545245" cy="15768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23392" y="267354"/>
            <a:ext cx="9505056" cy="1074808"/>
          </a:xfrm>
        </p:spPr>
        <p:txBody>
          <a:bodyPr/>
          <a:lstStyle/>
          <a:p>
            <a:r>
              <a:rPr lang="nb-NO" sz="1200" dirty="0"/>
              <a:t>Fremtidig utlån / kjøp blant eBokBib brukere: </a:t>
            </a:r>
            <a:br>
              <a:rPr lang="nb-NO" dirty="0"/>
            </a:br>
            <a:r>
              <a:rPr lang="nb-NO" dirty="0"/>
              <a:t>Det skal mye til for at de som </a:t>
            </a:r>
            <a:r>
              <a:rPr lang="nb-NO" i="1" dirty="0"/>
              <a:t>ikke</a:t>
            </a:r>
            <a:r>
              <a:rPr lang="nb-NO" dirty="0"/>
              <a:t> kjøper e-bøker kommer til å kjøpe</a:t>
            </a:r>
            <a:br>
              <a:rPr lang="nb-NO" dirty="0"/>
            </a:br>
            <a:r>
              <a:rPr lang="nb-NO" sz="1600" dirty="0"/>
              <a:t>…verken på norsk eller et fremmedspråk</a:t>
            </a:r>
          </a:p>
        </p:txBody>
      </p:sp>
      <p:sp>
        <p:nvSpPr>
          <p:cNvPr id="9" name="Rectangle 8"/>
          <p:cNvSpPr/>
          <p:nvPr/>
        </p:nvSpPr>
        <p:spPr>
          <a:xfrm>
            <a:off x="1415480" y="6611780"/>
            <a:ext cx="87849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000" i="1" dirty="0"/>
              <a:t>Base: Lånere av e-</a:t>
            </a:r>
            <a:r>
              <a:rPr lang="fr-FR" sz="1000" i="1" dirty="0" err="1"/>
              <a:t>bøker</a:t>
            </a:r>
            <a:r>
              <a:rPr lang="fr-FR" sz="1000" i="1" dirty="0"/>
              <a:t>, </a:t>
            </a:r>
            <a:r>
              <a:rPr lang="fr-FR" sz="1000" i="1" dirty="0" err="1"/>
              <a:t>har</a:t>
            </a:r>
            <a:r>
              <a:rPr lang="fr-FR" sz="1000" i="1" dirty="0"/>
              <a:t> </a:t>
            </a:r>
            <a:r>
              <a:rPr lang="fr-FR" sz="1000" i="1" dirty="0" err="1"/>
              <a:t>ikke</a:t>
            </a:r>
            <a:r>
              <a:rPr lang="fr-FR" sz="1000" i="1" dirty="0"/>
              <a:t> </a:t>
            </a:r>
            <a:r>
              <a:rPr lang="fr-FR" sz="1000" i="1" dirty="0" err="1"/>
              <a:t>kjøpt</a:t>
            </a:r>
            <a:r>
              <a:rPr lang="fr-FR" sz="1000" i="1" dirty="0"/>
              <a:t> </a:t>
            </a:r>
            <a:r>
              <a:rPr lang="fr-FR" sz="1000" i="1" dirty="0" err="1"/>
              <a:t>ebok</a:t>
            </a:r>
            <a:r>
              <a:rPr lang="fr-FR" sz="1000" i="1" dirty="0"/>
              <a:t> </a:t>
            </a:r>
            <a:r>
              <a:rPr lang="fr-FR" sz="1000" i="1" dirty="0" err="1"/>
              <a:t>siste</a:t>
            </a:r>
            <a:r>
              <a:rPr lang="fr-FR" sz="1000" i="1" dirty="0"/>
              <a:t> 6-12 </a:t>
            </a:r>
            <a:r>
              <a:rPr lang="fr-FR" sz="1000" i="1" dirty="0" err="1"/>
              <a:t>måneder</a:t>
            </a:r>
            <a:endParaRPr lang="nb-NO" sz="1000" i="1" dirty="0"/>
          </a:p>
        </p:txBody>
      </p:sp>
      <p:sp>
        <p:nvSpPr>
          <p:cNvPr id="2" name="Rektangel 1"/>
          <p:cNvSpPr/>
          <p:nvPr/>
        </p:nvSpPr>
        <p:spPr>
          <a:xfrm>
            <a:off x="4367808" y="2121406"/>
            <a:ext cx="4968552" cy="4110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183182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596331602"/>
              </p:ext>
            </p:extLst>
          </p:nvPr>
        </p:nvGraphicFramePr>
        <p:xfrm>
          <a:off x="780976" y="1772816"/>
          <a:ext cx="396044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60649"/>
            <a:ext cx="9051974" cy="911225"/>
          </a:xfrm>
        </p:spPr>
        <p:txBody>
          <a:bodyPr/>
          <a:lstStyle/>
          <a:p>
            <a:r>
              <a:rPr lang="nb-NO" sz="1200" dirty="0"/>
              <a:t>Lån av e-bøker / papirbøker: </a:t>
            </a:r>
            <a:br>
              <a:rPr lang="nb-NO" sz="1200" dirty="0"/>
            </a:br>
            <a:r>
              <a:rPr lang="nb-NO" dirty="0"/>
              <a:t>E-bøker som lånes er oftere bøker av nyere dato</a:t>
            </a:r>
            <a:br>
              <a:rPr lang="nb-NO" dirty="0"/>
            </a:br>
            <a:r>
              <a:rPr lang="nb-NO" sz="1600" dirty="0"/>
              <a:t>… papirbøker er oftere eldre – selv om det også lånes mye nytt på papir</a:t>
            </a:r>
            <a:endParaRPr lang="nb-NO" sz="1200" dirty="0"/>
          </a:p>
        </p:txBody>
      </p:sp>
      <p:sp>
        <p:nvSpPr>
          <p:cNvPr id="5" name="Rectangle 4"/>
          <p:cNvSpPr/>
          <p:nvPr/>
        </p:nvSpPr>
        <p:spPr>
          <a:xfrm>
            <a:off x="695400" y="1495818"/>
            <a:ext cx="3672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/>
              <a:t>Vil du si at e-bøker du låner hovedsakelig er: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10058400" y="6481002"/>
            <a:ext cx="2133600" cy="365125"/>
          </a:xfrm>
        </p:spPr>
        <p:txBody>
          <a:bodyPr/>
          <a:lstStyle/>
          <a:p>
            <a:fld id="{EB196F9E-E12F-401B-8F2E-F988E23815B8}" type="slidenum">
              <a:rPr lang="nb-NO" smtClean="0"/>
              <a:pPr/>
              <a:t>19</a:t>
            </a:fld>
            <a:endParaRPr lang="nb-NO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63301" y="5332049"/>
            <a:ext cx="1349123" cy="11804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13224" y="5242626"/>
            <a:ext cx="1354584" cy="1228309"/>
          </a:xfrm>
          <a:prstGeom prst="rect">
            <a:avLst/>
          </a:prstGeom>
        </p:spPr>
      </p:pic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872719316"/>
              </p:ext>
            </p:extLst>
          </p:nvPr>
        </p:nvGraphicFramePr>
        <p:xfrm>
          <a:off x="6155485" y="1772816"/>
          <a:ext cx="3756939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Rectangle 15"/>
          <p:cNvSpPr/>
          <p:nvPr/>
        </p:nvSpPr>
        <p:spPr>
          <a:xfrm>
            <a:off x="6127068" y="1526658"/>
            <a:ext cx="3672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/>
              <a:t>Vil du si at papirbøker du låner hovedsakelig er:</a:t>
            </a:r>
          </a:p>
        </p:txBody>
      </p:sp>
    </p:spTree>
    <p:extLst>
      <p:ext uri="{BB962C8B-B14F-4D97-AF65-F5344CB8AC3E}">
        <p14:creationId xmlns:p14="http://schemas.microsoft.com/office/powerpoint/2010/main" val="31956852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b="11678"/>
          <a:stretch/>
        </p:blipFill>
        <p:spPr>
          <a:xfrm>
            <a:off x="3575721" y="1156053"/>
            <a:ext cx="8611480" cy="5701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200" dirty="0"/>
              <a:t>Kort om undersøkelsen: </a:t>
            </a:r>
            <a:br>
              <a:rPr lang="nb-NO" sz="1200" dirty="0"/>
            </a:br>
            <a:r>
              <a:rPr lang="nb-NO" dirty="0"/>
              <a:t>1505 registrerte lånere av e-bøker har besvart undersøkelsen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595" y="1628800"/>
            <a:ext cx="8421807" cy="3149219"/>
          </a:xfrm>
        </p:spPr>
        <p:txBody>
          <a:bodyPr/>
          <a:lstStyle/>
          <a:p>
            <a:r>
              <a:rPr lang="nb-NO" sz="1600" dirty="0"/>
              <a:t>Invitasjon til bibliotekenes registrerte lånere av e-bøker</a:t>
            </a:r>
          </a:p>
          <a:p>
            <a:endParaRPr lang="nb-NO" sz="1600" dirty="0"/>
          </a:p>
          <a:p>
            <a:r>
              <a:rPr lang="nb-NO" sz="1600" dirty="0"/>
              <a:t>Lister mottatt fra Bibliotek-Systemer As etter samtykke fra lokale bibliotek:</a:t>
            </a:r>
          </a:p>
          <a:p>
            <a:pPr marL="447675"/>
            <a:r>
              <a:rPr lang="nb-NO" sz="1600" dirty="0"/>
              <a:t>Bergen, Oslo/</a:t>
            </a:r>
            <a:r>
              <a:rPr lang="nb-NO" sz="1600" dirty="0" err="1"/>
              <a:t>Deichman</a:t>
            </a:r>
            <a:r>
              <a:rPr lang="nb-NO" sz="1600" dirty="0"/>
              <a:t>, Stavanger og Trondheim</a:t>
            </a:r>
          </a:p>
          <a:p>
            <a:pPr marL="447675"/>
            <a:r>
              <a:rPr lang="nb-NO" sz="1600" dirty="0"/>
              <a:t>Antall som har besvart hele undersøkelsen: 1201 personer</a:t>
            </a:r>
          </a:p>
          <a:p>
            <a:pPr marL="731838" lvl="1"/>
            <a:r>
              <a:rPr lang="nb-NO" sz="1400" dirty="0"/>
              <a:t>Bergen n=337</a:t>
            </a:r>
          </a:p>
          <a:p>
            <a:pPr marL="731838" lvl="1"/>
            <a:r>
              <a:rPr lang="nb-NO" sz="1400" dirty="0"/>
              <a:t>Oslo/Deichman n=290</a:t>
            </a:r>
          </a:p>
          <a:p>
            <a:pPr marL="731838" lvl="1"/>
            <a:r>
              <a:rPr lang="nb-NO" sz="1400" dirty="0"/>
              <a:t>Stavanger n=279</a:t>
            </a:r>
          </a:p>
          <a:p>
            <a:pPr marL="731838" lvl="1"/>
            <a:r>
              <a:rPr lang="nb-NO" sz="1400" dirty="0"/>
              <a:t>Trondheim n=295</a:t>
            </a:r>
          </a:p>
          <a:p>
            <a:endParaRPr lang="nb-NO" sz="1600" dirty="0"/>
          </a:p>
          <a:p>
            <a:r>
              <a:rPr lang="nb-NO" sz="1600" dirty="0"/>
              <a:t>Deltakerne var med i trekning av </a:t>
            </a:r>
            <a:br>
              <a:rPr lang="nb-NO" sz="1600" dirty="0"/>
            </a:br>
            <a:r>
              <a:rPr lang="nb-NO" sz="1600" dirty="0"/>
              <a:t>3 universalgavekort på 500 kr</a:t>
            </a:r>
          </a:p>
          <a:p>
            <a:pPr marL="0" indent="0">
              <a:buNone/>
            </a:pPr>
            <a:endParaRPr lang="nb-NO" sz="1600" dirty="0"/>
          </a:p>
          <a:p>
            <a:pPr>
              <a:buNone/>
            </a:pPr>
            <a:endParaRPr lang="nb-NO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196F9E-E12F-401B-8F2E-F988E23815B8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654524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508" y="4323937"/>
            <a:ext cx="937649" cy="820443"/>
          </a:xfrm>
          <a:prstGeom prst="rect">
            <a:avLst/>
          </a:prstGeom>
        </p:spPr>
      </p:pic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501870521"/>
              </p:ext>
            </p:extLst>
          </p:nvPr>
        </p:nvGraphicFramePr>
        <p:xfrm>
          <a:off x="623392" y="1772816"/>
          <a:ext cx="40640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810980456"/>
              </p:ext>
            </p:extLst>
          </p:nvPr>
        </p:nvGraphicFramePr>
        <p:xfrm>
          <a:off x="6300475" y="1700808"/>
          <a:ext cx="40640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260649"/>
            <a:ext cx="9195990" cy="911225"/>
          </a:xfrm>
        </p:spPr>
        <p:txBody>
          <a:bodyPr/>
          <a:lstStyle/>
          <a:p>
            <a:r>
              <a:rPr lang="nb-NO" sz="1200" dirty="0"/>
              <a:t>Lån av e-bøker / papirbøker: </a:t>
            </a:r>
            <a:br>
              <a:rPr lang="nb-NO" sz="1200" dirty="0"/>
            </a:br>
            <a:r>
              <a:rPr lang="nb-NO" dirty="0"/>
              <a:t>Mye større bredde i interesse for papirbøker…. </a:t>
            </a:r>
            <a:br>
              <a:rPr lang="nb-NO" dirty="0"/>
            </a:br>
            <a:r>
              <a:rPr lang="nb-NO" sz="1600" dirty="0"/>
              <a:t>E-bøker er først og fremst knyttet til underholdning</a:t>
            </a:r>
            <a:endParaRPr lang="nb-NO" sz="1200" dirty="0"/>
          </a:p>
        </p:txBody>
      </p:sp>
      <p:sp>
        <p:nvSpPr>
          <p:cNvPr id="5" name="Rectangle 4"/>
          <p:cNvSpPr/>
          <p:nvPr/>
        </p:nvSpPr>
        <p:spPr>
          <a:xfrm>
            <a:off x="2631930" y="1397438"/>
            <a:ext cx="61972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/>
              <a:t>Hvilke sjangere innen skjønnlitteraturen er det mest relevant for deg å låne?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840416" y="6492875"/>
            <a:ext cx="2133600" cy="365125"/>
          </a:xfrm>
        </p:spPr>
        <p:txBody>
          <a:bodyPr/>
          <a:lstStyle/>
          <a:p>
            <a:fld id="{EB196F9E-E12F-401B-8F2E-F988E23815B8}" type="slidenum">
              <a:rPr lang="nb-NO" smtClean="0"/>
              <a:pPr/>
              <a:t>20</a:t>
            </a:fld>
            <a:endParaRPr lang="nb-NO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3240" y="4185084"/>
            <a:ext cx="941444" cy="8536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5401" y="1804840"/>
            <a:ext cx="10054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/>
              <a:t>som e-bok:</a:t>
            </a:r>
          </a:p>
        </p:txBody>
      </p:sp>
      <p:sp>
        <p:nvSpPr>
          <p:cNvPr id="4" name="Rectangle 3"/>
          <p:cNvSpPr/>
          <p:nvPr/>
        </p:nvSpPr>
        <p:spPr>
          <a:xfrm>
            <a:off x="6360822" y="1763671"/>
            <a:ext cx="12458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/>
              <a:t>som papirbok:</a:t>
            </a:r>
          </a:p>
        </p:txBody>
      </p:sp>
      <p:sp>
        <p:nvSpPr>
          <p:cNvPr id="6" name="Ellipse 5"/>
          <p:cNvSpPr/>
          <p:nvPr/>
        </p:nvSpPr>
        <p:spPr>
          <a:xfrm>
            <a:off x="8839856" y="5445224"/>
            <a:ext cx="1077593" cy="9344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Ellipse 6"/>
          <p:cNvSpPr/>
          <p:nvPr/>
        </p:nvSpPr>
        <p:spPr>
          <a:xfrm>
            <a:off x="3935760" y="2204864"/>
            <a:ext cx="100811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Ellipse 12"/>
          <p:cNvSpPr/>
          <p:nvPr/>
        </p:nvSpPr>
        <p:spPr>
          <a:xfrm>
            <a:off x="3719736" y="3140968"/>
            <a:ext cx="100811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51449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332657"/>
            <a:ext cx="9345289" cy="911225"/>
          </a:xfrm>
        </p:spPr>
        <p:txBody>
          <a:bodyPr/>
          <a:lstStyle/>
          <a:p>
            <a:r>
              <a:rPr lang="nb-NO" sz="1200" dirty="0"/>
              <a:t>Lesemotivasjon hos eBokBib brukerne: </a:t>
            </a:r>
            <a:br>
              <a:rPr lang="nb-NO" sz="1600" dirty="0"/>
            </a:br>
            <a:r>
              <a:rPr lang="nb-NO" dirty="0"/>
              <a:t>Bibliotekenes e-bok lånere er ofte bokormer</a:t>
            </a:r>
            <a:br>
              <a:rPr lang="nb-NO" dirty="0"/>
            </a:br>
            <a:r>
              <a:rPr lang="nb-NO" sz="1600" dirty="0"/>
              <a:t>….og 45% mener økt tilgjengelighet av e-bøker gir økt lesing av bøker</a:t>
            </a:r>
            <a:endParaRPr lang="nb-NO" sz="1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86903"/>
              </p:ext>
            </p:extLst>
          </p:nvPr>
        </p:nvGraphicFramePr>
        <p:xfrm>
          <a:off x="623393" y="2023047"/>
          <a:ext cx="9865096" cy="4357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551384" y="1483838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/>
              <a:t>Lesemotivasjon blant lånere av e-bøker:</a:t>
            </a:r>
            <a:endParaRPr lang="nb-NO" dirty="0"/>
          </a:p>
          <a:p>
            <a:r>
              <a:rPr lang="nb-NO" dirty="0"/>
              <a:t>Hvordan vil du karakterisere ditt forhold til lesing av bøker? (topp 2; 5 punkt skala) </a:t>
            </a:r>
          </a:p>
        </p:txBody>
      </p:sp>
      <p:sp>
        <p:nvSpPr>
          <p:cNvPr id="3" name="Ellipse 2"/>
          <p:cNvSpPr/>
          <p:nvPr/>
        </p:nvSpPr>
        <p:spPr>
          <a:xfrm>
            <a:off x="7032104" y="3356992"/>
            <a:ext cx="100811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Ellipse 5"/>
          <p:cNvSpPr/>
          <p:nvPr/>
        </p:nvSpPr>
        <p:spPr>
          <a:xfrm>
            <a:off x="6023992" y="4509120"/>
            <a:ext cx="151216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196F9E-E12F-401B-8F2E-F988E23815B8}" type="slidenum">
              <a:rPr lang="nb-NO" smtClean="0"/>
              <a:pPr/>
              <a:t>21</a:t>
            </a:fld>
            <a:endParaRPr lang="nb-NO" dirty="0"/>
          </a:p>
        </p:txBody>
      </p:sp>
      <p:sp>
        <p:nvSpPr>
          <p:cNvPr id="8" name="Rectangle 7"/>
          <p:cNvSpPr/>
          <p:nvPr/>
        </p:nvSpPr>
        <p:spPr>
          <a:xfrm>
            <a:off x="8544272" y="6581002"/>
            <a:ext cx="1800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000" i="1" dirty="0"/>
              <a:t>Base: Lånere av e-bøker</a:t>
            </a:r>
            <a:endParaRPr lang="nb-NO" sz="1000" i="1" dirty="0"/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>
          <a:xfrm>
            <a:off x="1919536" y="6492876"/>
            <a:ext cx="52565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nb-NO" sz="1000" i="1" dirty="0"/>
              <a:t>*Befolkning hentet fra Bokbasens markedsundersøkelse 2016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20448" y="2331865"/>
            <a:ext cx="980008" cy="5680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64352" y="3068961"/>
            <a:ext cx="936104" cy="5565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92344" y="3861048"/>
            <a:ext cx="1008112" cy="66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1108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5904"/>
            <a:ext cx="9144000" cy="5067677"/>
          </a:xfrm>
          <a:prstGeom prst="rect">
            <a:avLst/>
          </a:prstGeom>
        </p:spPr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2146539" y="4729703"/>
            <a:ext cx="7772400" cy="1021556"/>
          </a:xfrm>
        </p:spPr>
        <p:txBody>
          <a:bodyPr/>
          <a:lstStyle/>
          <a:p>
            <a:pPr algn="ctr"/>
            <a:r>
              <a:rPr lang="nb-NO" sz="3300" dirty="0"/>
              <a:t>oppsummert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196F9E-E12F-401B-8F2E-F988E23815B8}" type="slidenum">
              <a:rPr lang="nb-NO" smtClean="0"/>
              <a:pPr/>
              <a:t>22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237488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217" y="620689"/>
            <a:ext cx="3761391" cy="18983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318" y="2075359"/>
            <a:ext cx="1338962" cy="136911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7408" y="293487"/>
            <a:ext cx="8375656" cy="911225"/>
          </a:xfrm>
        </p:spPr>
        <p:txBody>
          <a:bodyPr/>
          <a:lstStyle/>
          <a:p>
            <a:r>
              <a:rPr lang="nb-NO" sz="1200" dirty="0"/>
              <a:t>Oppsummert: </a:t>
            </a:r>
            <a:br>
              <a:rPr lang="nb-NO" sz="1200" dirty="0"/>
            </a:br>
            <a:r>
              <a:rPr lang="nb-NO" dirty="0"/>
              <a:t>Brukerne av </a:t>
            </a:r>
            <a:r>
              <a:rPr lang="nb-NO"/>
              <a:t>eBokBib</a:t>
            </a:r>
            <a:r>
              <a:rPr lang="nb-NO" dirty="0"/>
              <a:t> er godt fornøyde og vil fortsette å låne e-bøker</a:t>
            </a:r>
            <a:endParaRPr lang="nb-NO" sz="1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400" y="1412776"/>
            <a:ext cx="5688632" cy="5328592"/>
          </a:xfrm>
        </p:spPr>
        <p:txBody>
          <a:bodyPr/>
          <a:lstStyle/>
          <a:p>
            <a:pPr marL="0" indent="0">
              <a:buNone/>
            </a:pPr>
            <a:endParaRPr lang="nb-NO" sz="1600" dirty="0"/>
          </a:p>
          <a:p>
            <a:r>
              <a:rPr lang="nb-NO" sz="1600" dirty="0"/>
              <a:t>Flertallet av e-boklånerne </a:t>
            </a:r>
            <a:r>
              <a:rPr lang="nb-NO" sz="1600" u="sng" dirty="0"/>
              <a:t>foretrekker</a:t>
            </a:r>
            <a:r>
              <a:rPr lang="nb-NO" sz="1600" dirty="0"/>
              <a:t> e-bøker fremfor papirbøker</a:t>
            </a:r>
          </a:p>
          <a:p>
            <a:endParaRPr lang="nb-NO" sz="1600" dirty="0"/>
          </a:p>
          <a:p>
            <a:r>
              <a:rPr lang="nb-NO" sz="1600" dirty="0"/>
              <a:t>Økt utvalg og tilgjengelighet fører til økt utlån</a:t>
            </a:r>
          </a:p>
          <a:p>
            <a:endParaRPr lang="nb-NO" sz="1600" dirty="0"/>
          </a:p>
          <a:p>
            <a:pPr marL="0" indent="0">
              <a:buNone/>
            </a:pPr>
            <a:endParaRPr lang="nb-NO" sz="1600" dirty="0"/>
          </a:p>
          <a:p>
            <a:r>
              <a:rPr lang="nb-NO" sz="1600" dirty="0"/>
              <a:t>Lav konvertering til kjøp</a:t>
            </a:r>
          </a:p>
          <a:p>
            <a:pPr lvl="1"/>
            <a:r>
              <a:rPr lang="nb-NO" sz="1400" dirty="0"/>
              <a:t>Ulike brukergrupper: Kjøpere og lånere</a:t>
            </a:r>
          </a:p>
          <a:p>
            <a:pPr lvl="1"/>
            <a:r>
              <a:rPr lang="nb-NO" sz="1400" dirty="0"/>
              <a:t>Kø avskrekker ikke</a:t>
            </a:r>
          </a:p>
          <a:p>
            <a:pPr lvl="1"/>
            <a:endParaRPr lang="nb-NO" sz="1400" dirty="0"/>
          </a:p>
          <a:p>
            <a:r>
              <a:rPr lang="nb-NO" sz="1600" dirty="0"/>
              <a:t>En klar tendens til at de som låner mye e-bøker vil låne mindre papir</a:t>
            </a:r>
          </a:p>
          <a:p>
            <a:pPr marL="0" indent="0">
              <a:buNone/>
            </a:pPr>
            <a:endParaRPr lang="nb-NO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7465" y="2472369"/>
            <a:ext cx="2930113" cy="19442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1583" y="4581076"/>
            <a:ext cx="3836720" cy="216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1546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336418"/>
            <a:ext cx="9123982" cy="911225"/>
          </a:xfrm>
        </p:spPr>
        <p:txBody>
          <a:bodyPr/>
          <a:lstStyle/>
          <a:p>
            <a:r>
              <a:rPr lang="nb-NO" sz="1200" dirty="0"/>
              <a:t>Lånefrekvens – ebøker – blant eBokBib brukere: </a:t>
            </a:r>
            <a:br>
              <a:rPr lang="nb-NO" sz="1200" dirty="0"/>
            </a:br>
            <a:r>
              <a:rPr lang="nb-NO" dirty="0"/>
              <a:t>51% har lånt 3 eller flere e-bøker siste år – stabile tall fra 2016 til 2017</a:t>
            </a:r>
            <a:endParaRPr lang="nb-NO" sz="1200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8583907"/>
              </p:ext>
            </p:extLst>
          </p:nvPr>
        </p:nvGraphicFramePr>
        <p:xfrm>
          <a:off x="839416" y="1412777"/>
          <a:ext cx="9505056" cy="5077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1893296" y="1428520"/>
            <a:ext cx="37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/>
              <a:t>E-bøker utlån</a:t>
            </a:r>
            <a:endParaRPr lang="nb-NO" dirty="0"/>
          </a:p>
          <a:p>
            <a:r>
              <a:rPr lang="nb-NO" dirty="0"/>
              <a:t>Hvor mange norske </a:t>
            </a:r>
            <a:r>
              <a:rPr lang="nb-NO" i="1" dirty="0"/>
              <a:t>e-bøker</a:t>
            </a:r>
            <a:r>
              <a:rPr lang="nb-NO" dirty="0"/>
              <a:t> har du lånt av biblioteket i løpet av de siste 12 månedene?</a:t>
            </a:r>
            <a:endParaRPr lang="fr-FR" dirty="0"/>
          </a:p>
          <a:p>
            <a:endParaRPr lang="nb-NO" dirty="0"/>
          </a:p>
        </p:txBody>
      </p:sp>
      <p:sp>
        <p:nvSpPr>
          <p:cNvPr id="9" name="Rectangle 8"/>
          <p:cNvSpPr/>
          <p:nvPr/>
        </p:nvSpPr>
        <p:spPr>
          <a:xfrm>
            <a:off x="6832556" y="2534982"/>
            <a:ext cx="100811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 err="1"/>
              <a:t>Filtrert</a:t>
            </a:r>
            <a:r>
              <a:rPr lang="fr-FR" sz="1050" dirty="0"/>
              <a:t> ut av </a:t>
            </a:r>
            <a:r>
              <a:rPr lang="fr-FR" sz="1050" dirty="0" err="1"/>
              <a:t>kartleggingen</a:t>
            </a:r>
            <a:endParaRPr lang="nb-NO" sz="105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058400" y="6453390"/>
            <a:ext cx="2133600" cy="365125"/>
          </a:xfrm>
        </p:spPr>
        <p:txBody>
          <a:bodyPr/>
          <a:lstStyle/>
          <a:p>
            <a:fld id="{EB196F9E-E12F-401B-8F2E-F988E23815B8}" type="slidenum">
              <a:rPr lang="nb-NO" smtClean="0"/>
              <a:pPr/>
              <a:t>3</a:t>
            </a:fld>
            <a:endParaRPr lang="nb-NO" dirty="0"/>
          </a:p>
        </p:txBody>
      </p:sp>
      <p:sp>
        <p:nvSpPr>
          <p:cNvPr id="12" name="Høyre klammeparentes 11"/>
          <p:cNvSpPr/>
          <p:nvPr/>
        </p:nvSpPr>
        <p:spPr>
          <a:xfrm>
            <a:off x="7616878" y="4456009"/>
            <a:ext cx="504056" cy="1800200"/>
          </a:xfrm>
          <a:prstGeom prst="rightBrac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kstSylinder 12"/>
          <p:cNvSpPr txBox="1"/>
          <p:nvPr/>
        </p:nvSpPr>
        <p:spPr>
          <a:xfrm>
            <a:off x="8017599" y="4401500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Lånt 3 bøker eller flere</a:t>
            </a:r>
          </a:p>
        </p:txBody>
      </p:sp>
      <p:sp>
        <p:nvSpPr>
          <p:cNvPr id="16" name="Rektangel 19"/>
          <p:cNvSpPr/>
          <p:nvPr/>
        </p:nvSpPr>
        <p:spPr>
          <a:xfrm>
            <a:off x="9571082" y="2172622"/>
            <a:ext cx="548035" cy="173789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17" name="Rektangel 20"/>
          <p:cNvSpPr/>
          <p:nvPr/>
        </p:nvSpPr>
        <p:spPr>
          <a:xfrm>
            <a:off x="9571082" y="1956598"/>
            <a:ext cx="548035" cy="173789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>
                <a:solidFill>
                  <a:schemeClr val="bg1"/>
                </a:solidFill>
              </a:rPr>
              <a:t>2015</a:t>
            </a:r>
          </a:p>
        </p:txBody>
      </p:sp>
      <p:sp>
        <p:nvSpPr>
          <p:cNvPr id="19" name="Rektangel 20"/>
          <p:cNvSpPr/>
          <p:nvPr/>
        </p:nvSpPr>
        <p:spPr>
          <a:xfrm>
            <a:off x="9571082" y="1740574"/>
            <a:ext cx="548035" cy="1737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21" name="Høyre klammeparentes 11"/>
          <p:cNvSpPr/>
          <p:nvPr/>
        </p:nvSpPr>
        <p:spPr>
          <a:xfrm>
            <a:off x="6302260" y="2336266"/>
            <a:ext cx="504056" cy="812933"/>
          </a:xfrm>
          <a:prstGeom prst="rightBrac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0"/>
          <p:cNvSpPr/>
          <p:nvPr/>
        </p:nvSpPr>
        <p:spPr>
          <a:xfrm>
            <a:off x="8184232" y="5608138"/>
            <a:ext cx="602838" cy="173789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>
                <a:solidFill>
                  <a:schemeClr val="bg1"/>
                </a:solidFill>
              </a:rPr>
              <a:t>58%</a:t>
            </a:r>
          </a:p>
        </p:txBody>
      </p:sp>
      <p:sp>
        <p:nvSpPr>
          <p:cNvPr id="23" name="Rektangel 20"/>
          <p:cNvSpPr/>
          <p:nvPr/>
        </p:nvSpPr>
        <p:spPr>
          <a:xfrm>
            <a:off x="8184232" y="5392114"/>
            <a:ext cx="602838" cy="1737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>
                <a:solidFill>
                  <a:schemeClr val="bg1"/>
                </a:solidFill>
              </a:rPr>
              <a:t>52%</a:t>
            </a:r>
          </a:p>
        </p:txBody>
      </p:sp>
      <p:sp>
        <p:nvSpPr>
          <p:cNvPr id="24" name="Rektangel 19"/>
          <p:cNvSpPr/>
          <p:nvPr/>
        </p:nvSpPr>
        <p:spPr>
          <a:xfrm>
            <a:off x="8184232" y="5824162"/>
            <a:ext cx="602838" cy="173789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>
                <a:solidFill>
                  <a:schemeClr val="bg1"/>
                </a:solidFill>
              </a:rPr>
              <a:t>56%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893296" y="6525757"/>
            <a:ext cx="37444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i="1" dirty="0"/>
              <a:t>Base: </a:t>
            </a:r>
            <a:r>
              <a:rPr lang="fr-FR" sz="1000" i="1" dirty="0" err="1"/>
              <a:t>Alle</a:t>
            </a:r>
            <a:r>
              <a:rPr lang="fr-FR" sz="1000" i="1" dirty="0"/>
              <a:t> </a:t>
            </a:r>
            <a:r>
              <a:rPr lang="fr-FR" sz="1000" i="1" dirty="0" err="1"/>
              <a:t>respondenter</a:t>
            </a:r>
            <a:r>
              <a:rPr lang="fr-FR" sz="1000" i="1" dirty="0"/>
              <a:t> 2017: 1505</a:t>
            </a:r>
            <a:endParaRPr lang="nb-NO" sz="1000" i="1" dirty="0"/>
          </a:p>
        </p:txBody>
      </p:sp>
      <p:sp>
        <p:nvSpPr>
          <p:cNvPr id="20" name="Rektangel 20"/>
          <p:cNvSpPr/>
          <p:nvPr/>
        </p:nvSpPr>
        <p:spPr>
          <a:xfrm>
            <a:off x="9578148" y="1528006"/>
            <a:ext cx="548035" cy="17378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25" name="Rektangel 20"/>
          <p:cNvSpPr/>
          <p:nvPr/>
        </p:nvSpPr>
        <p:spPr>
          <a:xfrm>
            <a:off x="8184232" y="5176090"/>
            <a:ext cx="602838" cy="17378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>
                <a:solidFill>
                  <a:schemeClr val="bg1"/>
                </a:solidFill>
              </a:rPr>
              <a:t>51%</a:t>
            </a:r>
          </a:p>
        </p:txBody>
      </p:sp>
      <p:sp>
        <p:nvSpPr>
          <p:cNvPr id="3" name="Ellipse 2"/>
          <p:cNvSpPr/>
          <p:nvPr/>
        </p:nvSpPr>
        <p:spPr>
          <a:xfrm>
            <a:off x="7616878" y="5047831"/>
            <a:ext cx="1863498" cy="3442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420231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309041878"/>
              </p:ext>
            </p:extLst>
          </p:nvPr>
        </p:nvGraphicFramePr>
        <p:xfrm>
          <a:off x="7680176" y="1844824"/>
          <a:ext cx="3672408" cy="471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481508"/>
            <a:ext cx="9215224" cy="911225"/>
          </a:xfrm>
        </p:spPr>
        <p:txBody>
          <a:bodyPr/>
          <a:lstStyle/>
          <a:p>
            <a:r>
              <a:rPr lang="nb-NO" sz="1200" dirty="0"/>
              <a:t>Om eBokBib brukerne:</a:t>
            </a:r>
            <a:br>
              <a:rPr lang="nb-NO" sz="1200" dirty="0"/>
            </a:br>
            <a:r>
              <a:rPr lang="nb-NO" dirty="0"/>
              <a:t>Brukerne er 48 år i snitt – 7 av 10 er kvinner</a:t>
            </a:r>
            <a:br>
              <a:rPr lang="nb-NO" dirty="0"/>
            </a:br>
            <a:r>
              <a:rPr lang="nb-NO" sz="1600" dirty="0"/>
              <a:t>Synkende andel når vi kommer over 60+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1153" y="6581002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n=1201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11719078" y="6537784"/>
            <a:ext cx="477416" cy="33265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EB196F9E-E12F-401B-8F2E-F988E23815B8}" type="slidenum">
              <a:rPr lang="nb-NO"/>
              <a:pPr/>
              <a:t>4</a:t>
            </a:fld>
            <a:endParaRPr lang="nb-NO" dirty="0"/>
          </a:p>
        </p:txBody>
      </p:sp>
      <p:sp>
        <p:nvSpPr>
          <p:cNvPr id="14" name="TextBox 13"/>
          <p:cNvSpPr txBox="1"/>
          <p:nvPr/>
        </p:nvSpPr>
        <p:spPr>
          <a:xfrm>
            <a:off x="8688288" y="1844825"/>
            <a:ext cx="622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Kjønn</a:t>
            </a:r>
          </a:p>
        </p:txBody>
      </p:sp>
      <p:graphicFrame>
        <p:nvGraphicFramePr>
          <p:cNvPr id="16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48934274"/>
              </p:ext>
            </p:extLst>
          </p:nvPr>
        </p:nvGraphicFramePr>
        <p:xfrm>
          <a:off x="695401" y="1844824"/>
          <a:ext cx="6677510" cy="4726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866762" y="1809691"/>
            <a:ext cx="5525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Alder 2017</a:t>
            </a:r>
          </a:p>
          <a:p>
            <a:pPr algn="ctr"/>
            <a:r>
              <a:rPr lang="en-GB" b="1" i="1" dirty="0"/>
              <a:t>Snitt alder: 48 år</a:t>
            </a:r>
          </a:p>
        </p:txBody>
      </p:sp>
      <p:sp>
        <p:nvSpPr>
          <p:cNvPr id="18" name="Rektangel 19"/>
          <p:cNvSpPr/>
          <p:nvPr/>
        </p:nvSpPr>
        <p:spPr>
          <a:xfrm>
            <a:off x="2279576" y="2852937"/>
            <a:ext cx="729434" cy="173789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22" name="Rektangel 20"/>
          <p:cNvSpPr/>
          <p:nvPr/>
        </p:nvSpPr>
        <p:spPr>
          <a:xfrm>
            <a:off x="2279576" y="2636913"/>
            <a:ext cx="729434" cy="173789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>
                <a:solidFill>
                  <a:schemeClr val="bg1"/>
                </a:solidFill>
              </a:rPr>
              <a:t>2015</a:t>
            </a:r>
          </a:p>
        </p:txBody>
      </p:sp>
      <p:sp>
        <p:nvSpPr>
          <p:cNvPr id="23" name="Rektangel 20"/>
          <p:cNvSpPr/>
          <p:nvPr/>
        </p:nvSpPr>
        <p:spPr>
          <a:xfrm>
            <a:off x="2279576" y="2420889"/>
            <a:ext cx="729434" cy="1737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24" name="Rektangel 20"/>
          <p:cNvSpPr/>
          <p:nvPr/>
        </p:nvSpPr>
        <p:spPr>
          <a:xfrm>
            <a:off x="2279576" y="2213160"/>
            <a:ext cx="729434" cy="17378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472264" y="6581002"/>
            <a:ext cx="1800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000" i="1" dirty="0"/>
              <a:t>Base: Lånere av e-bøker</a:t>
            </a:r>
            <a:endParaRPr lang="nb-NO" sz="1000" i="1" dirty="0"/>
          </a:p>
        </p:txBody>
      </p:sp>
    </p:spTree>
    <p:extLst>
      <p:ext uri="{BB962C8B-B14F-4D97-AF65-F5344CB8AC3E}">
        <p14:creationId xmlns:p14="http://schemas.microsoft.com/office/powerpoint/2010/main" val="187853107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576740807"/>
              </p:ext>
            </p:extLst>
          </p:nvPr>
        </p:nvGraphicFramePr>
        <p:xfrm>
          <a:off x="695400" y="1484784"/>
          <a:ext cx="972108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ktangel 20"/>
          <p:cNvSpPr/>
          <p:nvPr/>
        </p:nvSpPr>
        <p:spPr>
          <a:xfrm>
            <a:off x="9552384" y="1628801"/>
            <a:ext cx="729434" cy="2544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409985"/>
            <a:ext cx="9208499" cy="911225"/>
          </a:xfrm>
        </p:spPr>
        <p:txBody>
          <a:bodyPr/>
          <a:lstStyle/>
          <a:p>
            <a:r>
              <a:rPr lang="nb-NO" sz="1200" dirty="0"/>
              <a:t>Besøk på biblioteket: </a:t>
            </a:r>
            <a:br>
              <a:rPr lang="nb-NO" sz="1600" dirty="0"/>
            </a:br>
            <a:r>
              <a:rPr lang="nb-NO" dirty="0"/>
              <a:t>3 av 10 i utvalget sier de har besøkt biblioteket denne uken </a:t>
            </a:r>
            <a:br>
              <a:rPr lang="nb-NO" dirty="0"/>
            </a:br>
            <a:r>
              <a:rPr lang="nb-NO" sz="1600" dirty="0"/>
              <a:t>10% har ikke besøkt bibliotek siste året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196F9E-E12F-401B-8F2E-F988E23815B8}" type="slidenum">
              <a:rPr lang="nb-NO" smtClean="0"/>
              <a:pPr/>
              <a:t>5</a:t>
            </a:fld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1860037" y="1543408"/>
            <a:ext cx="66967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/>
              <a:t>Når besøkte du biblioteket sist?</a:t>
            </a:r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68207" y="5013177"/>
            <a:ext cx="3599549" cy="140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294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92143306"/>
              </p:ext>
            </p:extLst>
          </p:nvPr>
        </p:nvGraphicFramePr>
        <p:xfrm>
          <a:off x="695400" y="1484784"/>
          <a:ext cx="972108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ktangel 20"/>
          <p:cNvSpPr/>
          <p:nvPr/>
        </p:nvSpPr>
        <p:spPr>
          <a:xfrm>
            <a:off x="9552384" y="1628801"/>
            <a:ext cx="729434" cy="2544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409985"/>
            <a:ext cx="9208499" cy="911225"/>
          </a:xfrm>
        </p:spPr>
        <p:txBody>
          <a:bodyPr/>
          <a:lstStyle/>
          <a:p>
            <a:r>
              <a:rPr lang="nb-NO" sz="1200" dirty="0"/>
              <a:t>Antall e-bøker lånt: </a:t>
            </a:r>
            <a:br>
              <a:rPr lang="nb-NO" sz="1600" dirty="0"/>
            </a:br>
            <a:r>
              <a:rPr lang="nb-NO" dirty="0"/>
              <a:t>I snitt har brukerne lånt 5 e-bøker siste 12 måneder</a:t>
            </a:r>
            <a:br>
              <a:rPr lang="nb-NO" dirty="0"/>
            </a:br>
            <a:r>
              <a:rPr lang="nb-NO" sz="1600" dirty="0"/>
              <a:t>1 av 5 har ikke lånt e-bøker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196F9E-E12F-401B-8F2E-F988E23815B8}" type="slidenum">
              <a:rPr lang="nb-NO" smtClean="0"/>
              <a:pPr/>
              <a:t>6</a:t>
            </a:fld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1874168" y="1525190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/>
              <a:t>Hvor mange norske e-bøker har du lånt fra biblioteket i løpet av de siste 12 månedene? Med eBokBib eller andre løsninger for elektronisk lån  </a:t>
            </a:r>
            <a:endParaRPr lang="nb-N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51792" y="1986854"/>
            <a:ext cx="3117945" cy="194620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472264" y="6581002"/>
            <a:ext cx="1800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000" i="1" dirty="0"/>
              <a:t>Base: Lånere av e-bøker</a:t>
            </a:r>
            <a:endParaRPr lang="nb-NO" sz="1000" i="1" dirty="0"/>
          </a:p>
        </p:txBody>
      </p:sp>
    </p:spTree>
    <p:extLst>
      <p:ext uri="{BB962C8B-B14F-4D97-AF65-F5344CB8AC3E}">
        <p14:creationId xmlns:p14="http://schemas.microsoft.com/office/powerpoint/2010/main" val="148169450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7408" y="433299"/>
            <a:ext cx="9498160" cy="935038"/>
          </a:xfrm>
        </p:spPr>
        <p:txBody>
          <a:bodyPr/>
          <a:lstStyle/>
          <a:p>
            <a:r>
              <a:rPr lang="nb-NO" sz="1000" dirty="0"/>
              <a:t>Selvrapportert frekvens 2017:</a:t>
            </a:r>
            <a:br>
              <a:rPr lang="nb-NO" dirty="0"/>
            </a:br>
            <a:r>
              <a:rPr lang="nb-NO" dirty="0"/>
              <a:t>4 av 10 brukere låner e-bøker månedlig</a:t>
            </a:r>
            <a:br>
              <a:rPr lang="nb-NO" dirty="0"/>
            </a:br>
            <a:r>
              <a:rPr lang="nb-NO" sz="1600" dirty="0"/>
              <a:t>…disse låner i snitt 14 bøker i året</a:t>
            </a:r>
            <a:br>
              <a:rPr lang="nb-NO" sz="1600" dirty="0"/>
            </a:br>
            <a:endParaRPr lang="nb-NO" sz="16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93510857"/>
              </p:ext>
            </p:extLst>
          </p:nvPr>
        </p:nvGraphicFramePr>
        <p:xfrm>
          <a:off x="767408" y="1802918"/>
          <a:ext cx="9937104" cy="4786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813962"/>
              </p:ext>
            </p:extLst>
          </p:nvPr>
        </p:nvGraphicFramePr>
        <p:xfrm>
          <a:off x="10012007" y="2052387"/>
          <a:ext cx="404472" cy="3940740"/>
        </p:xfrm>
        <a:graphic>
          <a:graphicData uri="http://schemas.openxmlformats.org/drawingml/2006/table">
            <a:tbl>
              <a:tblPr/>
              <a:tblGrid>
                <a:gridCol w="404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9656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SNITT PER</a:t>
                      </a:r>
                      <a:r>
                        <a:rPr lang="nb-NO" sz="8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ÅR</a:t>
                      </a:r>
                      <a:endParaRPr lang="nb-NO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88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88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88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88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488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488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2"/>
          <p:cNvSpPr/>
          <p:nvPr/>
        </p:nvSpPr>
        <p:spPr>
          <a:xfrm>
            <a:off x="1891960" y="1821555"/>
            <a:ext cx="621069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900" b="1" dirty="0">
                <a:solidFill>
                  <a:srgbClr val="000000"/>
                </a:solidFill>
              </a:rPr>
              <a:t>Uavhengig av ditt forhold til biblioteket, i løpet av de siste 6-12 månedene, hvor ofte har du: </a:t>
            </a:r>
            <a:endParaRPr lang="nb-NO" sz="900" dirty="0">
              <a:solidFill>
                <a:srgbClr val="000000"/>
              </a:solidFill>
            </a:endParaRPr>
          </a:p>
        </p:txBody>
      </p:sp>
      <p:sp>
        <p:nvSpPr>
          <p:cNvPr id="7" name="Rektangel 20"/>
          <p:cNvSpPr/>
          <p:nvPr/>
        </p:nvSpPr>
        <p:spPr>
          <a:xfrm>
            <a:off x="9941621" y="1858127"/>
            <a:ext cx="545245" cy="15768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6" name="Ellipse 5"/>
          <p:cNvSpPr/>
          <p:nvPr/>
        </p:nvSpPr>
        <p:spPr>
          <a:xfrm>
            <a:off x="9941621" y="2348880"/>
            <a:ext cx="690883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460324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48279570"/>
              </p:ext>
            </p:extLst>
          </p:nvPr>
        </p:nvGraphicFramePr>
        <p:xfrm>
          <a:off x="695401" y="1484784"/>
          <a:ext cx="10153127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ktangel 20"/>
          <p:cNvSpPr/>
          <p:nvPr/>
        </p:nvSpPr>
        <p:spPr>
          <a:xfrm>
            <a:off x="9555234" y="1884874"/>
            <a:ext cx="729434" cy="2544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1" y="409985"/>
            <a:ext cx="9721080" cy="911225"/>
          </a:xfrm>
        </p:spPr>
        <p:txBody>
          <a:bodyPr/>
          <a:lstStyle/>
          <a:p>
            <a:r>
              <a:rPr lang="nb-NO" sz="1200" dirty="0"/>
              <a:t>Hvordan utlån av e-bøker påvirker kjøp av e-bøker for eBokBib brukerne</a:t>
            </a:r>
            <a:br>
              <a:rPr lang="nb-NO" sz="1600" dirty="0"/>
            </a:br>
            <a:r>
              <a:rPr lang="nb-NO" dirty="0"/>
              <a:t>Færre enn flere kjøper e-bøker etter at de begynner å låne</a:t>
            </a:r>
            <a:br>
              <a:rPr lang="nb-NO" dirty="0"/>
            </a:br>
            <a:r>
              <a:rPr lang="nb-NO" sz="1600" dirty="0"/>
              <a:t>45% kjøpte / brukte </a:t>
            </a:r>
            <a:r>
              <a:rPr lang="nb-NO" sz="1600" i="1" dirty="0"/>
              <a:t>ikke</a:t>
            </a:r>
            <a:r>
              <a:rPr lang="nb-NO" sz="1600" dirty="0"/>
              <a:t> e-bøker tidligere</a:t>
            </a:r>
            <a:endParaRPr lang="nb-NO" dirty="0"/>
          </a:p>
        </p:txBody>
      </p:sp>
      <p:sp>
        <p:nvSpPr>
          <p:cNvPr id="10" name="Rectangle 9"/>
          <p:cNvSpPr/>
          <p:nvPr/>
        </p:nvSpPr>
        <p:spPr>
          <a:xfrm>
            <a:off x="8472264" y="6581002"/>
            <a:ext cx="1800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000" i="1" dirty="0"/>
              <a:t>Base: Lånere av e-bøker</a:t>
            </a:r>
            <a:endParaRPr lang="nb-NO" sz="10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196F9E-E12F-401B-8F2E-F988E23815B8}" type="slidenum">
              <a:rPr lang="nb-NO" smtClean="0"/>
              <a:pPr/>
              <a:t>8</a:t>
            </a:fld>
            <a:endParaRPr lang="nb-NO" dirty="0"/>
          </a:p>
        </p:txBody>
      </p:sp>
      <p:sp>
        <p:nvSpPr>
          <p:cNvPr id="13" name="Høyre klammeparentes 11"/>
          <p:cNvSpPr/>
          <p:nvPr/>
        </p:nvSpPr>
        <p:spPr>
          <a:xfrm>
            <a:off x="5807968" y="4077072"/>
            <a:ext cx="432048" cy="1487768"/>
          </a:xfrm>
          <a:prstGeom prst="rightBrac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2"/>
          <p:cNvSpPr txBox="1"/>
          <p:nvPr/>
        </p:nvSpPr>
        <p:spPr>
          <a:xfrm>
            <a:off x="6456040" y="4293097"/>
            <a:ext cx="648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100" dirty="0"/>
              <a:t>Kjøper færre</a:t>
            </a:r>
          </a:p>
        </p:txBody>
      </p:sp>
      <p:sp>
        <p:nvSpPr>
          <p:cNvPr id="16" name="Rektangel 20"/>
          <p:cNvSpPr/>
          <p:nvPr/>
        </p:nvSpPr>
        <p:spPr>
          <a:xfrm>
            <a:off x="6456041" y="4797153"/>
            <a:ext cx="548035" cy="21028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b="1" dirty="0">
                <a:solidFill>
                  <a:schemeClr val="bg1"/>
                </a:solidFill>
              </a:rPr>
              <a:t>16%</a:t>
            </a:r>
          </a:p>
        </p:txBody>
      </p:sp>
      <p:sp>
        <p:nvSpPr>
          <p:cNvPr id="3" name="Rectangle 2"/>
          <p:cNvSpPr/>
          <p:nvPr/>
        </p:nvSpPr>
        <p:spPr>
          <a:xfrm>
            <a:off x="1860038" y="1560466"/>
            <a:ext cx="44630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/>
              <a:t>Etter at du startet å låne e-bøker fra biblioteket, kjøper du: 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34025" y="2643727"/>
            <a:ext cx="2812506" cy="1864813"/>
          </a:xfrm>
          <a:prstGeom prst="rect">
            <a:avLst/>
          </a:prstGeom>
        </p:spPr>
      </p:pic>
      <p:sp>
        <p:nvSpPr>
          <p:cNvPr id="15" name="Rektangel 20"/>
          <p:cNvSpPr/>
          <p:nvPr/>
        </p:nvSpPr>
        <p:spPr>
          <a:xfrm>
            <a:off x="9555234" y="1593958"/>
            <a:ext cx="729434" cy="2544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5" name="Ellipse 4"/>
          <p:cNvSpPr/>
          <p:nvPr/>
        </p:nvSpPr>
        <p:spPr>
          <a:xfrm>
            <a:off x="8570912" y="5733256"/>
            <a:ext cx="98432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Rett linje 8"/>
          <p:cNvCxnSpPr/>
          <p:nvPr/>
        </p:nvCxnSpPr>
        <p:spPr>
          <a:xfrm flipV="1">
            <a:off x="6744072" y="2780928"/>
            <a:ext cx="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/>
        </p:nvCxnSpPr>
        <p:spPr>
          <a:xfrm flipH="1">
            <a:off x="5807968" y="2780928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14775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979083741"/>
              </p:ext>
            </p:extLst>
          </p:nvPr>
        </p:nvGraphicFramePr>
        <p:xfrm>
          <a:off x="551384" y="1484784"/>
          <a:ext cx="1044116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ktangel 19"/>
          <p:cNvSpPr/>
          <p:nvPr/>
        </p:nvSpPr>
        <p:spPr>
          <a:xfrm>
            <a:off x="9480376" y="6021289"/>
            <a:ext cx="729434" cy="254445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13" name="Rektangel 20"/>
          <p:cNvSpPr/>
          <p:nvPr/>
        </p:nvSpPr>
        <p:spPr>
          <a:xfrm>
            <a:off x="9480376" y="5733257"/>
            <a:ext cx="729434" cy="254445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>
                <a:solidFill>
                  <a:schemeClr val="bg1"/>
                </a:solidFill>
              </a:rPr>
              <a:t>2015</a:t>
            </a:r>
          </a:p>
        </p:txBody>
      </p:sp>
      <p:sp>
        <p:nvSpPr>
          <p:cNvPr id="14" name="Rektangel 20"/>
          <p:cNvSpPr/>
          <p:nvPr/>
        </p:nvSpPr>
        <p:spPr>
          <a:xfrm>
            <a:off x="9480376" y="5445225"/>
            <a:ext cx="729434" cy="2544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51384" y="334778"/>
            <a:ext cx="9865096" cy="911225"/>
          </a:xfrm>
        </p:spPr>
        <p:txBody>
          <a:bodyPr/>
          <a:lstStyle/>
          <a:p>
            <a:r>
              <a:rPr lang="nb-NO" sz="1200" dirty="0"/>
              <a:t>Lånefrekvens papirbøker blant eBokBib brukere: </a:t>
            </a:r>
            <a:br>
              <a:rPr lang="nb-NO" sz="1200" dirty="0"/>
            </a:br>
            <a:r>
              <a:rPr lang="nb-NO" dirty="0"/>
              <a:t>Lån av papirbøker i biblioteket er forholdsvis stabilt fra år til år</a:t>
            </a:r>
            <a:br>
              <a:rPr lang="nb-NO" dirty="0"/>
            </a:br>
            <a:r>
              <a:rPr lang="nb-NO" sz="1600" dirty="0"/>
              <a:t>…men 5% økning over 4 år i ingen og tilsvarende reduksjon hos de som låner 6+ bøker</a:t>
            </a:r>
            <a:br>
              <a:rPr lang="nb-NO" sz="1600" dirty="0"/>
            </a:br>
            <a:endParaRPr lang="nb-NO" sz="16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196F9E-E12F-401B-8F2E-F988E23815B8}" type="slidenum">
              <a:rPr lang="nb-NO" smtClean="0"/>
              <a:pPr/>
              <a:t>9</a:t>
            </a:fld>
            <a:endParaRPr lang="nb-NO" dirty="0"/>
          </a:p>
        </p:txBody>
      </p:sp>
      <p:sp>
        <p:nvSpPr>
          <p:cNvPr id="6" name="Rectangle 4"/>
          <p:cNvSpPr/>
          <p:nvPr/>
        </p:nvSpPr>
        <p:spPr>
          <a:xfrm>
            <a:off x="1847528" y="1484785"/>
            <a:ext cx="61380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/>
              <a:t>Papirbok utlån</a:t>
            </a:r>
            <a:endParaRPr lang="nb-NO" dirty="0"/>
          </a:p>
          <a:p>
            <a:r>
              <a:rPr lang="nb-NO" dirty="0"/>
              <a:t>Hvor mange papirbøker har du lånt på biblioteket i løpet av de siste 12 månedene? </a:t>
            </a:r>
          </a:p>
        </p:txBody>
      </p:sp>
      <p:sp>
        <p:nvSpPr>
          <p:cNvPr id="9" name="Rectangle 9"/>
          <p:cNvSpPr/>
          <p:nvPr/>
        </p:nvSpPr>
        <p:spPr>
          <a:xfrm>
            <a:off x="1559496" y="6581002"/>
            <a:ext cx="1800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i="1" dirty="0"/>
              <a:t>Base: Lånere av e-bøker</a:t>
            </a:r>
            <a:endParaRPr lang="nb-NO" sz="1000" i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80176" y="5421822"/>
            <a:ext cx="1668016" cy="1105061"/>
          </a:xfrm>
          <a:prstGeom prst="rect">
            <a:avLst/>
          </a:prstGeom>
        </p:spPr>
      </p:pic>
      <p:cxnSp>
        <p:nvCxnSpPr>
          <p:cNvPr id="5" name="Rett pil 4"/>
          <p:cNvCxnSpPr/>
          <p:nvPr/>
        </p:nvCxnSpPr>
        <p:spPr>
          <a:xfrm flipV="1">
            <a:off x="4943872" y="5733257"/>
            <a:ext cx="648072" cy="3936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pil 7"/>
          <p:cNvCxnSpPr/>
          <p:nvPr/>
        </p:nvCxnSpPr>
        <p:spPr>
          <a:xfrm flipH="1" flipV="1">
            <a:off x="8191476" y="2636912"/>
            <a:ext cx="645416" cy="3834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ktangel 20"/>
          <p:cNvSpPr/>
          <p:nvPr/>
        </p:nvSpPr>
        <p:spPr>
          <a:xfrm>
            <a:off x="9480376" y="5152108"/>
            <a:ext cx="729434" cy="2544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>
                <a:solidFill>
                  <a:schemeClr val="bg1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84357209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erceptor">
  <a:themeElements>
    <a:clrScheme name="Egendefinert 1">
      <a:dk1>
        <a:srgbClr val="000000"/>
      </a:dk1>
      <a:lt1>
        <a:srgbClr val="FFFFFF"/>
      </a:lt1>
      <a:dk2>
        <a:srgbClr val="002060"/>
      </a:dk2>
      <a:lt2>
        <a:srgbClr val="FFFFFF"/>
      </a:lt2>
      <a:accent1>
        <a:srgbClr val="002060"/>
      </a:accent1>
      <a:accent2>
        <a:srgbClr val="C00000"/>
      </a:accent2>
      <a:accent3>
        <a:srgbClr val="00B050"/>
      </a:accent3>
      <a:accent4>
        <a:srgbClr val="E36C09"/>
      </a:accent4>
      <a:accent5>
        <a:srgbClr val="7030A0"/>
      </a:accent5>
      <a:accent6>
        <a:srgbClr val="FFC000"/>
      </a:accent6>
      <a:hlink>
        <a:srgbClr val="002060"/>
      </a:hlink>
      <a:folHlink>
        <a:srgbClr val="974806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ynovate_Prop_Template_2008 v2.0 (Feb 12 2008) 1">
        <a:dk1>
          <a:srgbClr val="004E69"/>
        </a:dk1>
        <a:lt1>
          <a:srgbClr val="FFFFFF"/>
        </a:lt1>
        <a:dk2>
          <a:srgbClr val="FF3300"/>
        </a:dk2>
        <a:lt2>
          <a:srgbClr val="808080"/>
        </a:lt2>
        <a:accent1>
          <a:srgbClr val="FF3300"/>
        </a:accent1>
        <a:accent2>
          <a:srgbClr val="FF713F"/>
        </a:accent2>
        <a:accent3>
          <a:srgbClr val="FFFFFF"/>
        </a:accent3>
        <a:accent4>
          <a:srgbClr val="004159"/>
        </a:accent4>
        <a:accent5>
          <a:srgbClr val="FFADAA"/>
        </a:accent5>
        <a:accent6>
          <a:srgbClr val="E76638"/>
        </a:accent6>
        <a:hlink>
          <a:srgbClr val="FF9900"/>
        </a:hlink>
        <a:folHlink>
          <a:srgbClr val="FFCCB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erceptor">
  <a:themeElements>
    <a:clrScheme name="Egendefinert 1">
      <a:dk1>
        <a:srgbClr val="000000"/>
      </a:dk1>
      <a:lt1>
        <a:srgbClr val="FFFFFF"/>
      </a:lt1>
      <a:dk2>
        <a:srgbClr val="002060"/>
      </a:dk2>
      <a:lt2>
        <a:srgbClr val="FFFFFF"/>
      </a:lt2>
      <a:accent1>
        <a:srgbClr val="002060"/>
      </a:accent1>
      <a:accent2>
        <a:srgbClr val="C00000"/>
      </a:accent2>
      <a:accent3>
        <a:srgbClr val="00B050"/>
      </a:accent3>
      <a:accent4>
        <a:srgbClr val="E36C09"/>
      </a:accent4>
      <a:accent5>
        <a:srgbClr val="7030A0"/>
      </a:accent5>
      <a:accent6>
        <a:srgbClr val="FFC000"/>
      </a:accent6>
      <a:hlink>
        <a:srgbClr val="002060"/>
      </a:hlink>
      <a:folHlink>
        <a:srgbClr val="974806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ynovate_Prop_Template_2008 v2.0 (Feb 12 2008) 1">
        <a:dk1>
          <a:srgbClr val="004E69"/>
        </a:dk1>
        <a:lt1>
          <a:srgbClr val="FFFFFF"/>
        </a:lt1>
        <a:dk2>
          <a:srgbClr val="FF3300"/>
        </a:dk2>
        <a:lt2>
          <a:srgbClr val="808080"/>
        </a:lt2>
        <a:accent1>
          <a:srgbClr val="FF3300"/>
        </a:accent1>
        <a:accent2>
          <a:srgbClr val="FF713F"/>
        </a:accent2>
        <a:accent3>
          <a:srgbClr val="FFFFFF"/>
        </a:accent3>
        <a:accent4>
          <a:srgbClr val="004159"/>
        </a:accent4>
        <a:accent5>
          <a:srgbClr val="FFADAA"/>
        </a:accent5>
        <a:accent6>
          <a:srgbClr val="E76638"/>
        </a:accent6>
        <a:hlink>
          <a:srgbClr val="FF9900"/>
        </a:hlink>
        <a:folHlink>
          <a:srgbClr val="FFCCB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gendefinert 1">
    <a:dk1>
      <a:srgbClr val="000000"/>
    </a:dk1>
    <a:lt1>
      <a:srgbClr val="FFFFFF"/>
    </a:lt1>
    <a:dk2>
      <a:srgbClr val="002060"/>
    </a:dk2>
    <a:lt2>
      <a:srgbClr val="FFFFFF"/>
    </a:lt2>
    <a:accent1>
      <a:srgbClr val="002060"/>
    </a:accent1>
    <a:accent2>
      <a:srgbClr val="C00000"/>
    </a:accent2>
    <a:accent3>
      <a:srgbClr val="00B050"/>
    </a:accent3>
    <a:accent4>
      <a:srgbClr val="E36C09"/>
    </a:accent4>
    <a:accent5>
      <a:srgbClr val="7030A0"/>
    </a:accent5>
    <a:accent6>
      <a:srgbClr val="FFC000"/>
    </a:accent6>
    <a:hlink>
      <a:srgbClr val="002060"/>
    </a:hlink>
    <a:folHlink>
      <a:srgbClr val="974806"/>
    </a:folHlink>
  </a:clrScheme>
  <a:fontScheme name="Office klassisk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gendefinert 1">
    <a:dk1>
      <a:srgbClr val="000000"/>
    </a:dk1>
    <a:lt1>
      <a:srgbClr val="FFFFFF"/>
    </a:lt1>
    <a:dk2>
      <a:srgbClr val="002060"/>
    </a:dk2>
    <a:lt2>
      <a:srgbClr val="FFFFFF"/>
    </a:lt2>
    <a:accent1>
      <a:srgbClr val="002060"/>
    </a:accent1>
    <a:accent2>
      <a:srgbClr val="C00000"/>
    </a:accent2>
    <a:accent3>
      <a:srgbClr val="00B050"/>
    </a:accent3>
    <a:accent4>
      <a:srgbClr val="E36C09"/>
    </a:accent4>
    <a:accent5>
      <a:srgbClr val="7030A0"/>
    </a:accent5>
    <a:accent6>
      <a:srgbClr val="FFC000"/>
    </a:accent6>
    <a:hlink>
      <a:srgbClr val="002060"/>
    </a:hlink>
    <a:folHlink>
      <a:srgbClr val="974806"/>
    </a:folHlink>
  </a:clrScheme>
  <a:fontScheme name="Office klassisk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gendefinert 1">
    <a:dk1>
      <a:srgbClr val="000000"/>
    </a:dk1>
    <a:lt1>
      <a:srgbClr val="FFFFFF"/>
    </a:lt1>
    <a:dk2>
      <a:srgbClr val="002060"/>
    </a:dk2>
    <a:lt2>
      <a:srgbClr val="FFFFFF"/>
    </a:lt2>
    <a:accent1>
      <a:srgbClr val="002060"/>
    </a:accent1>
    <a:accent2>
      <a:srgbClr val="C00000"/>
    </a:accent2>
    <a:accent3>
      <a:srgbClr val="00B050"/>
    </a:accent3>
    <a:accent4>
      <a:srgbClr val="E36C09"/>
    </a:accent4>
    <a:accent5>
      <a:srgbClr val="7030A0"/>
    </a:accent5>
    <a:accent6>
      <a:srgbClr val="FFC000"/>
    </a:accent6>
    <a:hlink>
      <a:srgbClr val="002060"/>
    </a:hlink>
    <a:folHlink>
      <a:srgbClr val="974806"/>
    </a:folHlink>
  </a:clrScheme>
  <a:fontScheme name="Office klassisk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gendefinert 1">
    <a:dk1>
      <a:srgbClr val="000000"/>
    </a:dk1>
    <a:lt1>
      <a:srgbClr val="FFFFFF"/>
    </a:lt1>
    <a:dk2>
      <a:srgbClr val="002060"/>
    </a:dk2>
    <a:lt2>
      <a:srgbClr val="FFFFFF"/>
    </a:lt2>
    <a:accent1>
      <a:srgbClr val="002060"/>
    </a:accent1>
    <a:accent2>
      <a:srgbClr val="C00000"/>
    </a:accent2>
    <a:accent3>
      <a:srgbClr val="00B050"/>
    </a:accent3>
    <a:accent4>
      <a:srgbClr val="E36C09"/>
    </a:accent4>
    <a:accent5>
      <a:srgbClr val="7030A0"/>
    </a:accent5>
    <a:accent6>
      <a:srgbClr val="FFC000"/>
    </a:accent6>
    <a:hlink>
      <a:srgbClr val="002060"/>
    </a:hlink>
    <a:folHlink>
      <a:srgbClr val="974806"/>
    </a:folHlink>
  </a:clrScheme>
  <a:fontScheme name="Office klassisk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gendefinert 1">
    <a:dk1>
      <a:srgbClr val="000000"/>
    </a:dk1>
    <a:lt1>
      <a:srgbClr val="FFFFFF"/>
    </a:lt1>
    <a:dk2>
      <a:srgbClr val="002060"/>
    </a:dk2>
    <a:lt2>
      <a:srgbClr val="FFFFFF"/>
    </a:lt2>
    <a:accent1>
      <a:srgbClr val="002060"/>
    </a:accent1>
    <a:accent2>
      <a:srgbClr val="C00000"/>
    </a:accent2>
    <a:accent3>
      <a:srgbClr val="00B050"/>
    </a:accent3>
    <a:accent4>
      <a:srgbClr val="E36C09"/>
    </a:accent4>
    <a:accent5>
      <a:srgbClr val="7030A0"/>
    </a:accent5>
    <a:accent6>
      <a:srgbClr val="FFC000"/>
    </a:accent6>
    <a:hlink>
      <a:srgbClr val="002060"/>
    </a:hlink>
    <a:folHlink>
      <a:srgbClr val="974806"/>
    </a:folHlink>
  </a:clrScheme>
  <a:fontScheme name="Office klassisk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178904</TotalTime>
  <Words>1008</Words>
  <Application>Microsoft Office PowerPoint</Application>
  <PresentationFormat>Widescreen</PresentationFormat>
  <Paragraphs>232</Paragraphs>
  <Slides>23</Slides>
  <Notes>13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23</vt:i4>
      </vt:variant>
    </vt:vector>
  </HeadingPairs>
  <TitlesOfParts>
    <vt:vector size="29" baseType="lpstr">
      <vt:lpstr>American Typewriter</vt:lpstr>
      <vt:lpstr>Arial</vt:lpstr>
      <vt:lpstr>Arial Unicode MS</vt:lpstr>
      <vt:lpstr>Calibri</vt:lpstr>
      <vt:lpstr>Perceptor</vt:lpstr>
      <vt:lpstr>1_Perceptor</vt:lpstr>
      <vt:lpstr>Familiesegmentet Tele2</vt:lpstr>
      <vt:lpstr>Kort om undersøkelsen:  1505 registrerte lånere av e-bøker har besvart undersøkelsen</vt:lpstr>
      <vt:lpstr>Lånefrekvens – ebøker – blant eBokBib brukere:  51% har lånt 3 eller flere e-bøker siste år – stabile tall fra 2016 til 2017</vt:lpstr>
      <vt:lpstr>Om eBokBib brukerne: Brukerne er 48 år i snitt – 7 av 10 er kvinner Synkende andel når vi kommer over 60+</vt:lpstr>
      <vt:lpstr>Besøk på biblioteket:  3 av 10 i utvalget sier de har besøkt biblioteket denne uken  10% har ikke besøkt bibliotek siste året</vt:lpstr>
      <vt:lpstr>Antall e-bøker lånt:  I snitt har brukerne lånt 5 e-bøker siste 12 måneder 1 av 5 har ikke lånt e-bøker</vt:lpstr>
      <vt:lpstr>Selvrapportert frekvens 2017: 4 av 10 brukere låner e-bøker månedlig …disse låner i snitt 14 bøker i året </vt:lpstr>
      <vt:lpstr>Hvordan utlån av e-bøker påvirker kjøp av e-bøker for eBokBib brukerne Færre enn flere kjøper e-bøker etter at de begynner å låne 45% kjøpte / brukte ikke e-bøker tidligere</vt:lpstr>
      <vt:lpstr>Lånefrekvens papirbøker blant eBokBib brukere:  Lån av papirbøker i biblioteket er forholdsvis stabilt fra år til år …men 5% økning over 4 år i ingen og tilsvarende reduksjon hos de som låner 6+ bøker </vt:lpstr>
      <vt:lpstr>Besøk på biblioteket hos eBokBib-brukerne:  Netto nedgang i bibliotekbesøk blant e-bok brukerne  1 av 4 lånere av e-bøker besøker biblioteket sjeldnere – men andel er lik fra 2016</vt:lpstr>
      <vt:lpstr>Hvordan utlån av e-bøker påvirker utlån av papirbøker: 1 av 3 låner færre papirbøker… færre e-bok lesere låner flere papirbøker</vt:lpstr>
      <vt:lpstr>Preferanse: 70% av e-boklånerne foretrekker e-bok over papirbok Andelen er stabil over tid </vt:lpstr>
      <vt:lpstr>Preferanse og effekt av tilgjengelighet: 9 av 10 vil låne færre papirbøker med økt tilgjengelighet av e-bøker …og 57% vil låne flere e-bøker med økt utvalg Ingen endringer siste to år</vt:lpstr>
      <vt:lpstr>Erstatning hvis e-boka ikke er tilgjengelig: Kjøp av e- eller papirbok er ikke et alternativ om det er venteliste</vt:lpstr>
      <vt:lpstr>Hvordan velges normalt e-boken som lånes : Søk etter bestemt bok, forfatter eller sjanger brukes oftest ved valg av e-bok Ikke endringer fra 2016</vt:lpstr>
      <vt:lpstr>Årsak til e-utlån (ordsky): E-bøker lånes fordi det er tilgjengelig, enkelt, lettvint og praktisk …og gratis…</vt:lpstr>
      <vt:lpstr>Fremtidig utlån / kjøp blant eBokBib brukere:  For 75% er det sannsynlig at man vil fortsette å låne e-bøker …og 1 av 5 sier det er sannsynlig at de vil kjøpe e-bøker på norsk kommende år ...og 1 av 4 vil kjøpe en e-bok på et annet språk</vt:lpstr>
      <vt:lpstr>Fremtidig utlån / kjøp blant eBokBib brukere:  Det skal mye til for at de som ikke kjøper e-bøker kommer til å kjøpe …verken på norsk eller et fremmedspråk</vt:lpstr>
      <vt:lpstr>Lån av e-bøker / papirbøker:  E-bøker som lånes er oftere bøker av nyere dato … papirbøker er oftere eldre – selv om det også lånes mye nytt på papir</vt:lpstr>
      <vt:lpstr>Lån av e-bøker / papirbøker:  Mye større bredde i interesse for papirbøker….  E-bøker er først og fremst knyttet til underholdning</vt:lpstr>
      <vt:lpstr>Lesemotivasjon hos eBokBib brukerne:  Bibliotekenes e-bok lånere er ofte bokormer ….og 45% mener økt tilgjengelighet av e-bøker gir økt lesing av bøker</vt:lpstr>
      <vt:lpstr>oppsummert</vt:lpstr>
      <vt:lpstr>Oppsummert:  Brukerne av eBokBib er godt fornøyde og vil fortsette å låne e-bøker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Perceptor AS</dc:title>
  <dc:creator>Oddrun Hole</dc:creator>
  <cp:lastModifiedBy>Vera  Haye Bjerga</cp:lastModifiedBy>
  <cp:revision>6595</cp:revision>
  <cp:lastPrinted>2014-09-12T04:21:05Z</cp:lastPrinted>
  <dcterms:created xsi:type="dcterms:W3CDTF">2013-10-21T15:57:09Z</dcterms:created>
  <dcterms:modified xsi:type="dcterms:W3CDTF">2017-11-08T09:44:15Z</dcterms:modified>
</cp:coreProperties>
</file>